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8" r:id="rId2"/>
    <p:sldId id="259" r:id="rId3"/>
    <p:sldId id="256" r:id="rId4"/>
    <p:sldId id="257" r:id="rId5"/>
    <p:sldId id="260" r:id="rId6"/>
    <p:sldId id="261" r:id="rId7"/>
    <p:sldId id="262" r:id="rId8"/>
    <p:sldId id="263" r:id="rId9"/>
    <p:sldId id="264" r:id="rId10"/>
    <p:sldId id="265" r:id="rId11"/>
    <p:sldId id="266" r:id="rId12"/>
    <p:sldId id="267" r:id="rId13"/>
    <p:sldId id="268" r:id="rId14"/>
    <p:sldId id="273"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41" autoAdjust="0"/>
  </p:normalViewPr>
  <p:slideViewPr>
    <p:cSldViewPr>
      <p:cViewPr varScale="1">
        <p:scale>
          <a:sx n="66" d="100"/>
          <a:sy n="66" d="100"/>
        </p:scale>
        <p:origin x="-14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0FDF2-CAF4-4526-8C8F-38212A723FEB}" type="datetimeFigureOut">
              <a:rPr lang="ru-RU" smtClean="0"/>
              <a:pPr/>
              <a:t>13.05.2020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FB511-7EF0-44DB-8F84-396CA10C662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Полтора миллиона лет назад человек смог подчинить себе огонь. Древний человек смог создать себя освещение, теплый дом, вкусную еду и защиту от хищников.</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После длительного использования естественного огня, у человека появилась необходимость самостоятельной добычи этого ресурса, ведь природный огонь был доступен не всегда. Одним из способов добычи пламени стало высекание искры. Человек долгое время наблюдал, как столкновение некоторых предметов вызывает маленькую искорку, и решил найти ей применение. Для этого процесса у людей были специальные приспособления из призматических камней, являвшимися </a:t>
            </a:r>
            <a:r>
              <a:rPr lang="ru-RU" sz="1200" dirty="0" err="1" smtClean="0">
                <a:latin typeface="Times New Roman" pitchFamily="18" charset="0"/>
                <a:cs typeface="Times New Roman" pitchFamily="18" charset="0"/>
              </a:rPr>
              <a:t>огневищами</a:t>
            </a:r>
            <a:r>
              <a:rPr lang="ru-RU" sz="1200" dirty="0" smtClean="0">
                <a:latin typeface="Times New Roman" pitchFamily="18" charset="0"/>
                <a:cs typeface="Times New Roman" pitchFamily="18" charset="0"/>
              </a:rPr>
              <a:t>. Человек бил по </a:t>
            </a:r>
            <a:r>
              <a:rPr lang="ru-RU" sz="1200" dirty="0" err="1" smtClean="0">
                <a:latin typeface="Times New Roman" pitchFamily="18" charset="0"/>
                <a:cs typeface="Times New Roman" pitchFamily="18" charset="0"/>
              </a:rPr>
              <a:t>огневищам</a:t>
            </a:r>
            <a:r>
              <a:rPr lang="ru-RU" sz="1200" dirty="0" smtClean="0">
                <a:latin typeface="Times New Roman" pitchFamily="18" charset="0"/>
                <a:cs typeface="Times New Roman" pitchFamily="18" charset="0"/>
              </a:rPr>
              <a:t> шероховатыми призматическими ножами, вызывая искру. Позже огонь добывался немного другим способом - использовали кремень и огниво. Воспламеняющимися искрами поджигали мох и пух. Огонь служил незаменимым средством при изготовлении и обработке оружия и посуды. А главное - он дал человеку возможность освоения новых земель.</a:t>
            </a:r>
            <a:endParaRPr lang="ru-RU" dirty="0" smtClean="0"/>
          </a:p>
          <a:p>
            <a:endParaRPr lang="ru-RU" dirty="0"/>
          </a:p>
        </p:txBody>
      </p:sp>
      <p:sp>
        <p:nvSpPr>
          <p:cNvPr id="4" name="Номер слайда 3"/>
          <p:cNvSpPr>
            <a:spLocks noGrp="1"/>
          </p:cNvSpPr>
          <p:nvPr>
            <p:ph type="sldNum" sz="quarter" idx="10"/>
          </p:nvPr>
        </p:nvSpPr>
        <p:spPr/>
        <p:txBody>
          <a:bodyPr/>
          <a:lstStyle/>
          <a:p>
            <a:fld id="{BC0FB511-7EF0-44DB-8F84-396CA10C6624}"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Times New Roman" pitchFamily="18" charset="0"/>
                <a:cs typeface="Times New Roman" pitchFamily="18" charset="0"/>
              </a:rPr>
              <a:t>Жизнь современного человека невозможно представить без огня. Практически все, чем пользуются люди основано на огне. Благодаря ему в домах тепло и светло. Человек ежедневно использует энергию огня в быту. Люди готовят, стирают, убирают. Свет, электричество, отопление и газ - всего этого не было бы без маленькой искры.</a:t>
            </a:r>
            <a:br>
              <a:rPr lang="ru-RU" sz="1200" dirty="0" smtClean="0">
                <a:latin typeface="Times New Roman" pitchFamily="18" charset="0"/>
                <a:cs typeface="Times New Roman" pitchFamily="18" charset="0"/>
              </a:rPr>
            </a:br>
            <a:r>
              <a:rPr lang="ru-RU" sz="1200" dirty="0" smtClean="0">
                <a:latin typeface="Times New Roman" pitchFamily="18" charset="0"/>
                <a:cs typeface="Times New Roman" pitchFamily="18" charset="0"/>
              </a:rPr>
              <a:t>На различных предприятиях также используется энергия огня. Для того, чтобы изготовить машину, самолет, тепловоз и обычную вилку, необходим металл. Именно с помощью огня человек добывает его - плавит руду.</a:t>
            </a:r>
            <a:endParaRPr lang="ru-RU" dirty="0"/>
          </a:p>
        </p:txBody>
      </p:sp>
      <p:sp>
        <p:nvSpPr>
          <p:cNvPr id="4" name="Номер слайда 3"/>
          <p:cNvSpPr>
            <a:spLocks noGrp="1"/>
          </p:cNvSpPr>
          <p:nvPr>
            <p:ph type="sldNum" sz="quarter" idx="10"/>
          </p:nvPr>
        </p:nvSpPr>
        <p:spPr/>
        <p:txBody>
          <a:bodyPr/>
          <a:lstStyle/>
          <a:p>
            <a:fld id="{BC0FB511-7EF0-44DB-8F84-396CA10C6624}"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3721E18A-3616-4B73-B342-E8320125FB7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721E18A-3616-4B73-B342-E8320125FB7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721E18A-3616-4B73-B342-E8320125FB7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721E18A-3616-4B73-B342-E8320125FB7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721E18A-3616-4B73-B342-E8320125FB7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721E18A-3616-4B73-B342-E8320125FB7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721E18A-3616-4B73-B342-E8320125FB7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721E18A-3616-4B73-B342-E8320125FB7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721E18A-3616-4B73-B342-E8320125FB7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721E18A-3616-4B73-B342-E8320125FB7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69D0370-B676-4AA4-B549-871BD92CD706}" type="datetimeFigureOut">
              <a:rPr lang="ru-RU" smtClean="0"/>
              <a:pPr/>
              <a:t>13.05.2020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721E18A-3616-4B73-B342-E8320125FB7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69D0370-B676-4AA4-B549-871BD92CD706}" type="datetimeFigureOut">
              <a:rPr lang="ru-RU" smtClean="0"/>
              <a:pPr/>
              <a:t>13.05.2020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721E18A-3616-4B73-B342-E8320125FB7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36912"/>
            <a:ext cx="8229600" cy="1143000"/>
          </a:xfrm>
        </p:spPr>
        <p:txBody>
          <a:bodyPr>
            <a:normAutofit fontScale="90000"/>
          </a:bodyPr>
          <a:lstStyle/>
          <a:p>
            <a:r>
              <a:rPr lang="ru-RU" dirty="0" smtClean="0">
                <a:solidFill>
                  <a:schemeClr val="tx1"/>
                </a:solidFill>
              </a:rPr>
              <a:t>Правила пожарной безопасности в быту для младших школьников</a:t>
            </a:r>
            <a:endParaRPr lang="ru-RU" dirty="0">
              <a:solidFill>
                <a:schemeClr val="tx1"/>
              </a:solidFill>
            </a:endParaRPr>
          </a:p>
        </p:txBody>
      </p:sp>
      <p:sp>
        <p:nvSpPr>
          <p:cNvPr id="4" name="TextBox 3"/>
          <p:cNvSpPr txBox="1"/>
          <p:nvPr/>
        </p:nvSpPr>
        <p:spPr>
          <a:xfrm>
            <a:off x="2699792" y="5517232"/>
            <a:ext cx="3384376" cy="369332"/>
          </a:xfrm>
          <a:prstGeom prst="rect">
            <a:avLst/>
          </a:prstGeom>
          <a:noFill/>
        </p:spPr>
        <p:txBody>
          <a:bodyPr wrap="square" rtlCol="0">
            <a:spAutoFit/>
          </a:bodyPr>
          <a:lstStyle/>
          <a:p>
            <a:pPr algn="ctr"/>
            <a:r>
              <a:rPr lang="ru-RU" b="1" dirty="0" smtClean="0"/>
              <a:t>Кемерово </a:t>
            </a:r>
            <a:r>
              <a:rPr lang="ru-RU" b="1" dirty="0" smtClean="0">
                <a:latin typeface="Times New Roman" pitchFamily="18" charset="0"/>
                <a:cs typeface="Times New Roman" pitchFamily="18" charset="0"/>
              </a:rPr>
              <a:t>2020</a:t>
            </a:r>
            <a:endParaRPr lang="ru-RU" b="1" dirty="0">
              <a:latin typeface="Times New Roman" pitchFamily="18" charset="0"/>
              <a:cs typeface="Times New Roman" pitchFamily="18" charset="0"/>
            </a:endParaRPr>
          </a:p>
        </p:txBody>
      </p:sp>
      <p:sp>
        <p:nvSpPr>
          <p:cNvPr id="5" name="TextBox 4"/>
          <p:cNvSpPr txBox="1"/>
          <p:nvPr/>
        </p:nvSpPr>
        <p:spPr>
          <a:xfrm>
            <a:off x="467544" y="620688"/>
            <a:ext cx="8676456" cy="1477328"/>
          </a:xfrm>
          <a:prstGeom prst="rect">
            <a:avLst/>
          </a:prstGeom>
          <a:noFill/>
        </p:spPr>
        <p:txBody>
          <a:bodyPr wrap="square" rtlCol="0">
            <a:spAutoFit/>
          </a:bodyPr>
          <a:lstStyle/>
          <a:p>
            <a:pPr algn="ctr"/>
            <a:endParaRPr lang="ru-RU" dirty="0" smtClean="0">
              <a:latin typeface="Times New Roman" pitchFamily="18" charset="0"/>
              <a:cs typeface="Times New Roman" pitchFamily="18" charset="0"/>
            </a:endParaRPr>
          </a:p>
          <a:p>
            <a:pPr algn="ct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Отдел надзорной деятельности и профилактической работы </a:t>
            </a:r>
          </a:p>
          <a:p>
            <a:pPr algn="ctr"/>
            <a:r>
              <a:rPr lang="ru-RU" dirty="0" smtClean="0">
                <a:latin typeface="Times New Roman" pitchFamily="18" charset="0"/>
                <a:cs typeface="Times New Roman" pitchFamily="18" charset="0"/>
              </a:rPr>
              <a:t>г. Кемерово, г. Берёзовского и Кемеровского района УНДПР </a:t>
            </a:r>
          </a:p>
          <a:p>
            <a:pPr algn="ctr"/>
            <a:r>
              <a:rPr lang="ru-RU" dirty="0" smtClean="0">
                <a:latin typeface="Times New Roman" pitchFamily="18" charset="0"/>
                <a:cs typeface="Times New Roman" pitchFamily="18" charset="0"/>
              </a:rPr>
              <a:t>Главного управления МЧС России по Кемеровской области </a:t>
            </a:r>
            <a:endParaRPr lang="ru-RU" dirty="0">
              <a:latin typeface="Times New Roman" pitchFamily="18" charset="0"/>
              <a:cs typeface="Times New Roman" pitchFamily="18" charset="0"/>
            </a:endParaRPr>
          </a:p>
        </p:txBody>
      </p:sp>
      <p:pic>
        <p:nvPicPr>
          <p:cNvPr id="2050" name="Picture 2" descr="C:\Users\User\Pictures\Рисунок1.png"/>
          <p:cNvPicPr>
            <a:picLocks noChangeAspect="1" noChangeArrowheads="1"/>
          </p:cNvPicPr>
          <p:nvPr/>
        </p:nvPicPr>
        <p:blipFill>
          <a:blip r:embed="rId2" cstate="print"/>
          <a:srcRect/>
          <a:stretch>
            <a:fillRect/>
          </a:stretch>
        </p:blipFill>
        <p:spPr bwMode="auto">
          <a:xfrm>
            <a:off x="4283968" y="476672"/>
            <a:ext cx="648072" cy="64807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D:\Users\Дмитрий\Downloads\картинки\Kids_PPB_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3" y="0"/>
            <a:ext cx="604867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613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D:\Users\Дмитрий\Downloads\картинки\Kids_PPB_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09549" y="0"/>
            <a:ext cx="4924901"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45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D:\Users\Дмитрий\Downloads\картинки\Kids_PPB_5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0"/>
            <a:ext cx="612067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853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D:\Users\Дмитрий\Downloads\картинки\Kids_PPB_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0"/>
            <a:ext cx="597666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1578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User\Desktop\для презентации\плакат.png"/>
          <p:cNvPicPr>
            <a:picLocks noChangeAspect="1" noChangeArrowheads="1"/>
          </p:cNvPicPr>
          <p:nvPr/>
        </p:nvPicPr>
        <p:blipFill>
          <a:blip r:embed="rId2" cstate="print"/>
          <a:srcRect/>
          <a:stretch>
            <a:fillRect/>
          </a:stretch>
        </p:blipFill>
        <p:spPr bwMode="auto">
          <a:xfrm>
            <a:off x="251521" y="581025"/>
            <a:ext cx="8640960" cy="56959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196752"/>
            <a:ext cx="7488832" cy="369332"/>
          </a:xfrm>
          <a:prstGeom prst="rect">
            <a:avLst/>
          </a:prstGeom>
          <a:noFill/>
        </p:spPr>
        <p:txBody>
          <a:bodyPr wrap="square" rtlCol="0">
            <a:spAutoFit/>
          </a:bodyPr>
          <a:lstStyle/>
          <a:p>
            <a:endParaRPr lang="ru-RU" dirty="0"/>
          </a:p>
        </p:txBody>
      </p:sp>
      <p:sp>
        <p:nvSpPr>
          <p:cNvPr id="5" name="Прямоугольник 4"/>
          <p:cNvSpPr/>
          <p:nvPr/>
        </p:nvSpPr>
        <p:spPr>
          <a:xfrm>
            <a:off x="755576" y="1720840"/>
            <a:ext cx="7992888" cy="2308324"/>
          </a:xfrm>
          <a:prstGeom prst="rect">
            <a:avLst/>
          </a:prstGeom>
        </p:spPr>
        <p:txBody>
          <a:bodyPr wrap="square">
            <a:spAutoFit/>
          </a:bodyPr>
          <a:lstStyle/>
          <a:p>
            <a:pPr algn="ctr"/>
            <a:r>
              <a:rPr lang="ru-RU" b="1" dirty="0" smtClean="0">
                <a:latin typeface="Times New Roman" pitchFamily="18" charset="0"/>
                <a:ea typeface="Times New Roman" pitchFamily="18" charset="0"/>
                <a:cs typeface="Times New Roman" pitchFamily="18" charset="0"/>
              </a:rPr>
              <a:t>Отдел надзорной деятельности и профилактической работы </a:t>
            </a:r>
            <a:br>
              <a:rPr lang="ru-RU" b="1" dirty="0" smtClean="0">
                <a:latin typeface="Times New Roman" pitchFamily="18" charset="0"/>
                <a:ea typeface="Times New Roman" pitchFamily="18" charset="0"/>
                <a:cs typeface="Times New Roman" pitchFamily="18" charset="0"/>
              </a:rPr>
            </a:br>
            <a:r>
              <a:rPr lang="ru-RU" b="1" dirty="0" smtClean="0">
                <a:latin typeface="Times New Roman" pitchFamily="18" charset="0"/>
                <a:ea typeface="Times New Roman" pitchFamily="18" charset="0"/>
                <a:cs typeface="Times New Roman" pitchFamily="18" charset="0"/>
              </a:rPr>
              <a:t>г. Кемерово, г. Берёзовского и Кемеровского района УНДПР </a:t>
            </a:r>
            <a:br>
              <a:rPr lang="ru-RU" b="1" dirty="0" smtClean="0">
                <a:latin typeface="Times New Roman" pitchFamily="18" charset="0"/>
                <a:ea typeface="Times New Roman" pitchFamily="18" charset="0"/>
                <a:cs typeface="Times New Roman" pitchFamily="18" charset="0"/>
              </a:rPr>
            </a:br>
            <a:r>
              <a:rPr lang="ru-RU" b="1" dirty="0" smtClean="0">
                <a:latin typeface="Times New Roman" pitchFamily="18" charset="0"/>
                <a:ea typeface="Times New Roman" pitchFamily="18" charset="0"/>
                <a:cs typeface="Times New Roman" pitchFamily="18" charset="0"/>
              </a:rPr>
              <a:t>Главного управления МЧС России по Кемеровской области желает вам веселых и продуктивных летних каникул, без происшествий.</a:t>
            </a:r>
            <a:br>
              <a:rPr lang="ru-RU" b="1" dirty="0" smtClean="0">
                <a:latin typeface="Times New Roman" pitchFamily="18" charset="0"/>
                <a:ea typeface="Times New Roman" pitchFamily="18" charset="0"/>
                <a:cs typeface="Times New Roman" pitchFamily="18" charset="0"/>
              </a:rPr>
            </a:br>
            <a:r>
              <a:rPr lang="ru-RU" b="1" dirty="0" smtClean="0">
                <a:latin typeface="Times New Roman" pitchFamily="18" charset="0"/>
                <a:ea typeface="Times New Roman" pitchFamily="18" charset="0"/>
                <a:cs typeface="Times New Roman" pitchFamily="18" charset="0"/>
              </a:rPr>
              <a:t/>
            </a:r>
            <a:br>
              <a:rPr lang="ru-RU" b="1" dirty="0" smtClean="0">
                <a:latin typeface="Times New Roman" pitchFamily="18" charset="0"/>
                <a:ea typeface="Times New Roman" pitchFamily="18" charset="0"/>
                <a:cs typeface="Times New Roman" pitchFamily="18" charset="0"/>
              </a:rPr>
            </a:br>
            <a:r>
              <a:rPr lang="ru-RU" b="1" dirty="0" smtClean="0">
                <a:latin typeface="Times New Roman" pitchFamily="18" charset="0"/>
                <a:ea typeface="Times New Roman" pitchFamily="18" charset="0"/>
                <a:cs typeface="Times New Roman" pitchFamily="18" charset="0"/>
              </a:rPr>
              <a:t/>
            </a:r>
            <a:br>
              <a:rPr lang="ru-RU" b="1" dirty="0" smtClean="0">
                <a:latin typeface="Times New Roman" pitchFamily="18" charset="0"/>
                <a:ea typeface="Times New Roman" pitchFamily="18" charset="0"/>
                <a:cs typeface="Times New Roman" pitchFamily="18" charset="0"/>
              </a:rPr>
            </a:br>
            <a:r>
              <a:rPr lang="ru-RU" b="1" dirty="0" smtClean="0">
                <a:latin typeface="Times New Roman" pitchFamily="18" charset="0"/>
                <a:ea typeface="Times New Roman" pitchFamily="18" charset="0"/>
                <a:cs typeface="Times New Roman" pitchFamily="18" charset="0"/>
              </a:rPr>
              <a:t> Спасибо за внимание!!! </a:t>
            </a:r>
            <a:r>
              <a:rPr lang="ru-RU" b="1" dirty="0" smtClean="0">
                <a:latin typeface="Arial" pitchFamily="34" charset="0"/>
                <a:cs typeface="Arial" pitchFamily="34" charset="0"/>
              </a:rPr>
              <a:t> </a:t>
            </a:r>
            <a:br>
              <a:rPr lang="ru-RU" b="1" dirty="0" smtClean="0">
                <a:latin typeface="Arial" pitchFamily="34" charset="0"/>
                <a:cs typeface="Arial" pitchFamily="34" charset="0"/>
              </a:rPr>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2"/>
          </p:nvPr>
        </p:nvSpPr>
        <p:spPr/>
        <p:txBody>
          <a:bodyPr/>
          <a:lstStyle/>
          <a:p>
            <a:endParaRPr lang="ru-RU"/>
          </a:p>
        </p:txBody>
      </p:sp>
      <p:sp>
        <p:nvSpPr>
          <p:cNvPr id="3" name="Подзаголовок 2"/>
          <p:cNvSpPr>
            <a:spLocks noGrp="1"/>
          </p:cNvSpPr>
          <p:nvPr>
            <p:ph sz="half" idx="1"/>
          </p:nvPr>
        </p:nvSpPr>
        <p:spPr>
          <a:xfrm>
            <a:off x="761372" y="930144"/>
            <a:ext cx="7843076" cy="472440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a:bodyPr>
          <a:lstStyle/>
          <a:p>
            <a:pPr algn="just">
              <a:lnSpc>
                <a:spcPct val="120000"/>
              </a:lnSpc>
              <a:spcAft>
                <a:spcPts val="600"/>
              </a:spcAft>
              <a:buNone/>
            </a:pPr>
            <a:r>
              <a:rPr lang="ru-RU" dirty="0" smtClean="0">
                <a:solidFill>
                  <a:schemeClr val="tx1"/>
                </a:solidFill>
              </a:rPr>
              <a:t>Задачи:    </a:t>
            </a:r>
            <a:br>
              <a:rPr lang="ru-RU" dirty="0" smtClean="0">
                <a:solidFill>
                  <a:schemeClr val="tx1"/>
                </a:solidFill>
              </a:rPr>
            </a:br>
            <a:r>
              <a:rPr lang="ru-RU" dirty="0" smtClean="0">
                <a:solidFill>
                  <a:schemeClr val="tx1"/>
                </a:solidFill>
              </a:rPr>
              <a:t>-знакомство с ролью огня в жизни человека: как положительная, так и отрицательная;</a:t>
            </a:r>
          </a:p>
          <a:p>
            <a:pPr algn="just">
              <a:lnSpc>
                <a:spcPct val="120000"/>
              </a:lnSpc>
              <a:spcAft>
                <a:spcPts val="600"/>
              </a:spcAft>
              <a:buNone/>
            </a:pPr>
            <a:r>
              <a:rPr lang="ru-RU" dirty="0" smtClean="0">
                <a:solidFill>
                  <a:schemeClr val="tx1"/>
                </a:solidFill>
              </a:rPr>
              <a:t>-знакомство с основными причинами возникновения пожара и мерами предосторожности для его исключения;</a:t>
            </a:r>
            <a:br>
              <a:rPr lang="ru-RU" dirty="0" smtClean="0">
                <a:solidFill>
                  <a:schemeClr val="tx1"/>
                </a:solidFill>
              </a:rPr>
            </a:br>
            <a:r>
              <a:rPr lang="ru-RU" dirty="0" smtClean="0">
                <a:solidFill>
                  <a:schemeClr val="tx1"/>
                </a:solidFill>
              </a:rPr>
              <a:t>-формирование навыков в поведении при возникновении пожара.</a:t>
            </a:r>
            <a:endParaRPr lang="ru-RU" dirty="0">
              <a:solidFill>
                <a:schemeClr val="tx1"/>
              </a:solidFill>
            </a:endParaRPr>
          </a:p>
        </p:txBody>
      </p:sp>
    </p:spTree>
    <p:extLst>
      <p:ext uri="{BB962C8B-B14F-4D97-AF65-F5344CB8AC3E}">
        <p14:creationId xmlns:p14="http://schemas.microsoft.com/office/powerpoint/2010/main" xmlns="" val="327019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4509120"/>
            <a:ext cx="7920880" cy="1752600"/>
          </a:xfrm>
        </p:spPr>
        <p:txBody>
          <a:bodyPr>
            <a:normAutofit/>
          </a:bodyPr>
          <a:lstStyle/>
          <a:p>
            <a:r>
              <a:rPr lang="ru-RU" dirty="0" smtClean="0">
                <a:solidFill>
                  <a:schemeClr val="tx1"/>
                </a:solidFill>
                <a:latin typeface="Times New Roman" pitchFamily="18" charset="0"/>
                <a:cs typeface="Times New Roman" pitchFamily="18" charset="0"/>
              </a:rPr>
              <a:t>Полтора миллиона лет назад человек смог подчинить себе огонь. Древний человек смог создать себе освещение, теплый дом, вкусную еду и защиту от хищников. Огонь служил незаменимым средством при изготовлении и обработке оружия и посуды. А главное - он дал человеку возможность освоения новых земель.</a:t>
            </a:r>
            <a:endParaRPr lang="ru-RU" dirty="0">
              <a:solidFill>
                <a:schemeClr val="tx1"/>
              </a:solidFill>
            </a:endParaRPr>
          </a:p>
        </p:txBody>
      </p:sp>
      <p:pic>
        <p:nvPicPr>
          <p:cNvPr id="1026" name="Picture 2" descr="C:\Users\User\Desktop\для презентации\depositphotos_88332682-stock-illustration-cavemen-talking-over-fire.jpg"/>
          <p:cNvPicPr>
            <a:picLocks noChangeAspect="1" noChangeArrowheads="1"/>
          </p:cNvPicPr>
          <p:nvPr/>
        </p:nvPicPr>
        <p:blipFill>
          <a:blip r:embed="rId3" cstate="print"/>
          <a:srcRect/>
          <a:stretch>
            <a:fillRect/>
          </a:stretch>
        </p:blipFill>
        <p:spPr bwMode="auto">
          <a:xfrm>
            <a:off x="395536" y="476672"/>
            <a:ext cx="4032448" cy="3960440"/>
          </a:xfrm>
          <a:prstGeom prst="rect">
            <a:avLst/>
          </a:prstGeom>
          <a:noFill/>
        </p:spPr>
      </p:pic>
      <p:pic>
        <p:nvPicPr>
          <p:cNvPr id="1027" name="Picture 3" descr="C:\Users\User\Desktop\для презентации\prehistoric-theme-set-eps-vector-illustration-72877207.jpg"/>
          <p:cNvPicPr>
            <a:picLocks noChangeAspect="1" noChangeArrowheads="1"/>
          </p:cNvPicPr>
          <p:nvPr/>
        </p:nvPicPr>
        <p:blipFill>
          <a:blip r:embed="rId4" cstate="print"/>
          <a:srcRect/>
          <a:stretch>
            <a:fillRect/>
          </a:stretch>
        </p:blipFill>
        <p:spPr bwMode="auto">
          <a:xfrm>
            <a:off x="4283968" y="404664"/>
            <a:ext cx="4464496" cy="40324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a:xfrm>
            <a:off x="683568" y="4221088"/>
            <a:ext cx="7772400" cy="914400"/>
          </a:xfrm>
        </p:spPr>
        <p:txBody>
          <a:bodyPr>
            <a:normAutofit/>
          </a:bodyPr>
          <a:lstStyle/>
          <a:p>
            <a:r>
              <a:rPr lang="ru-RU" sz="2800" b="1" dirty="0" smtClean="0">
                <a:solidFill>
                  <a:schemeClr val="tx1"/>
                </a:solidFill>
                <a:latin typeface="Times New Roman" pitchFamily="18" charset="0"/>
                <a:cs typeface="Times New Roman" pitchFamily="18" charset="0"/>
              </a:rPr>
              <a:t>Жизнь современного человека нельзя представить без огня</a:t>
            </a:r>
            <a:endParaRPr lang="ru-RU" sz="2800" b="1" dirty="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404664"/>
            <a:ext cx="4715568" cy="3212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404664"/>
            <a:ext cx="4303837" cy="3212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861048"/>
            <a:ext cx="8229600" cy="2079104"/>
          </a:xfrm>
        </p:spPr>
        <p:txBody>
          <a:bodyPr>
            <a:normAutofit/>
          </a:bodyPr>
          <a:lstStyle/>
          <a:p>
            <a:pPr algn="just"/>
            <a:r>
              <a:rPr lang="ru-RU" sz="2400" b="0" dirty="0" smtClean="0">
                <a:solidFill>
                  <a:schemeClr val="tx1"/>
                </a:solidFill>
                <a:latin typeface="Times New Roman" pitchFamily="18" charset="0"/>
                <a:cs typeface="Times New Roman" pitchFamily="18" charset="0"/>
              </a:rPr>
              <a:t>Но в одно мгновение из помощника и друга огонь может превратиться в злого врага, которые уничтожает все на своем </a:t>
            </a:r>
            <a:r>
              <a:rPr lang="ru-RU" sz="2400" b="0" dirty="0">
                <a:solidFill>
                  <a:schemeClr val="tx1"/>
                </a:solidFill>
                <a:latin typeface="Times New Roman" pitchFamily="18" charset="0"/>
                <a:cs typeface="Times New Roman" pitchFamily="18" charset="0"/>
              </a:rPr>
              <a:t>пути. </a:t>
            </a:r>
            <a:r>
              <a:rPr lang="ru-RU" sz="2400" b="0" dirty="0" smtClean="0">
                <a:solidFill>
                  <a:schemeClr val="tx1"/>
                </a:solidFill>
                <a:latin typeface="Times New Roman" pitchFamily="18" charset="0"/>
                <a:cs typeface="Times New Roman" pitchFamily="18" charset="0"/>
              </a:rPr>
              <a:t>При </a:t>
            </a:r>
            <a:r>
              <a:rPr lang="ru-RU" sz="2400" b="0" dirty="0">
                <a:solidFill>
                  <a:schemeClr val="tx1"/>
                </a:solidFill>
                <a:latin typeface="Times New Roman" pitchFamily="18" charset="0"/>
                <a:cs typeface="Times New Roman" pitchFamily="18" charset="0"/>
              </a:rPr>
              <a:t>пожаре сгорают вещи, квартиры, дома, </a:t>
            </a:r>
            <a:r>
              <a:rPr lang="ru-RU" sz="2400" b="0" dirty="0" smtClean="0">
                <a:solidFill>
                  <a:schemeClr val="tx1"/>
                </a:solidFill>
                <a:latin typeface="Times New Roman" pitchFamily="18" charset="0"/>
                <a:cs typeface="Times New Roman" pitchFamily="18" charset="0"/>
              </a:rPr>
              <a:t>леса, </a:t>
            </a:r>
            <a:r>
              <a:rPr lang="ru-RU" sz="2400" b="0" dirty="0">
                <a:solidFill>
                  <a:schemeClr val="tx1"/>
                </a:solidFill>
                <a:latin typeface="Times New Roman" pitchFamily="18" charset="0"/>
                <a:cs typeface="Times New Roman" pitchFamily="18" charset="0"/>
              </a:rPr>
              <a:t>а главное гибнут </a:t>
            </a:r>
            <a:r>
              <a:rPr lang="ru-RU" sz="2400" b="0" dirty="0" smtClean="0">
                <a:solidFill>
                  <a:schemeClr val="tx1"/>
                </a:solidFill>
                <a:latin typeface="Times New Roman" pitchFamily="18" charset="0"/>
                <a:cs typeface="Times New Roman" pitchFamily="18" charset="0"/>
              </a:rPr>
              <a:t>люди. 	 </a:t>
            </a:r>
            <a:br>
              <a:rPr lang="ru-RU" sz="2400" b="0" dirty="0" smtClean="0">
                <a:solidFill>
                  <a:schemeClr val="tx1"/>
                </a:solidFill>
                <a:latin typeface="Times New Roman" pitchFamily="18" charset="0"/>
                <a:cs typeface="Times New Roman" pitchFamily="18" charset="0"/>
              </a:rPr>
            </a:br>
            <a:r>
              <a:rPr lang="ru-RU" sz="2400" b="0" dirty="0" smtClean="0">
                <a:solidFill>
                  <a:schemeClr val="tx1"/>
                </a:solidFill>
                <a:latin typeface="Times New Roman" pitchFamily="18" charset="0"/>
                <a:cs typeface="Times New Roman" pitchFamily="18" charset="0"/>
              </a:rPr>
              <a:t>По какой же причине возникает </a:t>
            </a:r>
            <a:r>
              <a:rPr lang="ru-RU" sz="2400" b="0" dirty="0">
                <a:solidFill>
                  <a:schemeClr val="tx1"/>
                </a:solidFill>
                <a:latin typeface="Times New Roman" pitchFamily="18" charset="0"/>
                <a:cs typeface="Times New Roman" pitchFamily="18" charset="0"/>
              </a:rPr>
              <a:t>пожар?</a:t>
            </a:r>
          </a:p>
        </p:txBody>
      </p:sp>
      <p:pic>
        <p:nvPicPr>
          <p:cNvPr id="3074" name="Picture 2" descr="D:\Users\Дмитрий\Downloads\картинки\pozha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476672"/>
            <a:ext cx="3816425" cy="3020113"/>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7" y="404664"/>
            <a:ext cx="4248472" cy="3092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330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149080"/>
            <a:ext cx="8229600" cy="2448272"/>
          </a:xfrm>
        </p:spPr>
        <p:txBody>
          <a:bodyPr>
            <a:noAutofit/>
          </a:bodyPr>
          <a:lstStyle/>
          <a:p>
            <a:pPr algn="just"/>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4098" name="Picture 2" descr="D:\Users\Дмитрий\Downloads\картинки\shalos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476672"/>
            <a:ext cx="6552728" cy="3600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683568" y="4581128"/>
            <a:ext cx="8172400" cy="2400657"/>
          </a:xfrm>
          <a:prstGeom prst="rect">
            <a:avLst/>
          </a:prstGeom>
        </p:spPr>
        <p:txBody>
          <a:bodyPr wrap="square">
            <a:spAutoFit/>
          </a:bodyPr>
          <a:lstStyle/>
          <a:p>
            <a:r>
              <a:rPr lang="ru-RU" dirty="0" smtClean="0">
                <a:latin typeface="Times New Roman" pitchFamily="18" charset="0"/>
                <a:cs typeface="Times New Roman" pitchFamily="18" charset="0"/>
              </a:rPr>
              <a:t>Шалость  детей   с  огнем – довольно распространенная  причина  пожара. Сегодня   мы   познакомимся с основными  причинами   возникновения пожара   и   мерами предосторожности  для   его  исключения. Скоро начнутся   долгожданные  летние   каникулы   и   многие из вас проведут  эти дни  дома. Сейчас  мы  с вами   узнаем   что   ни  в коем случае   нельзя   делать   и    как   вести   себя ,  если   беда   уже   случилась и вы остались один на один с ней.</a:t>
            </a:r>
            <a:br>
              <a:rPr lang="ru-RU"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dirty="0"/>
          </a:p>
        </p:txBody>
      </p:sp>
    </p:spTree>
    <p:extLst>
      <p:ext uri="{BB962C8B-B14F-4D97-AF65-F5344CB8AC3E}">
        <p14:creationId xmlns:p14="http://schemas.microsoft.com/office/powerpoint/2010/main" xmlns="" val="31479659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D:\Users\Дмитрий\Downloads\картинки\Kids_PPB_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332656"/>
            <a:ext cx="6768752" cy="61926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36768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D:\Users\Дмитрий\Downloads\картинки\Kids_PPB_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0"/>
            <a:ext cx="6912768"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541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D:\Users\Дмитрий\Downloads\картинки\Kids_PPB_1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0"/>
            <a:ext cx="597666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52840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422</TotalTime>
  <Words>293</Words>
  <Application>Microsoft Office PowerPoint</Application>
  <PresentationFormat>Экран (4:3)</PresentationFormat>
  <Paragraphs>19</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Аспект</vt:lpstr>
      <vt:lpstr>Правила пожарной безопасности в быту для младших школьников</vt:lpstr>
      <vt:lpstr>Слайд 2</vt:lpstr>
      <vt:lpstr>Слайд 3</vt:lpstr>
      <vt:lpstr>Слайд 4</vt:lpstr>
      <vt:lpstr>Но в одно мгновение из помощника и друга огонь может превратиться в злого врага, которые уничтожает все на своем пути. При пожаре сгорают вещи, квартиры, дома, леса, а главное гибнут люди.    По какой же причине возникает пожар?</vt:lpstr>
      <vt:lpstr>             </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Берегись огня!!!!</dc:title>
  <dc:creator>Пользователь</dc:creator>
  <cp:lastModifiedBy>Пользователь</cp:lastModifiedBy>
  <cp:revision>29</cp:revision>
  <dcterms:created xsi:type="dcterms:W3CDTF">2020-05-08T09:19:57Z</dcterms:created>
  <dcterms:modified xsi:type="dcterms:W3CDTF">2020-05-13T10:15:23Z</dcterms:modified>
</cp:coreProperties>
</file>