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4"/>
  </p:notesMasterIdLst>
  <p:sldIdLst>
    <p:sldId id="256" r:id="rId2"/>
    <p:sldId id="259" r:id="rId3"/>
    <p:sldId id="258" r:id="rId4"/>
    <p:sldId id="260" r:id="rId5"/>
    <p:sldId id="261" r:id="rId6"/>
    <p:sldId id="262" r:id="rId7"/>
    <p:sldId id="264" r:id="rId8"/>
    <p:sldId id="263" r:id="rId9"/>
    <p:sldId id="265" r:id="rId10"/>
    <p:sldId id="266" r:id="rId11"/>
    <p:sldId id="267"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28" autoAdjust="0"/>
  </p:normalViewPr>
  <p:slideViewPr>
    <p:cSldViewPr>
      <p:cViewPr>
        <p:scale>
          <a:sx n="95" d="100"/>
          <a:sy n="95" d="100"/>
        </p:scale>
        <p:origin x="-564" y="7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BD9D4D-6C3D-4114-AEDE-E649F6A60236}" type="datetimeFigureOut">
              <a:rPr lang="ru-RU" smtClean="0"/>
              <a:pPr/>
              <a:t>13.05.2020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73D3A5-95F3-4442-ADF1-C0D94BD5B20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873D3A5-95F3-4442-ADF1-C0D94BD5B208}"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dirty="0" smtClean="0"/>
              <a:t>Пожар</a:t>
            </a:r>
            <a:r>
              <a:rPr lang="ru-RU" baseline="0" dirty="0" smtClean="0"/>
              <a:t> это не случайность, в большинстве случаев пожар- результат беспечности и небрежного отношения людей </a:t>
            </a:r>
            <a:r>
              <a:rPr lang="ru-RU" sz="1200" b="0" i="0" kern="1200" dirty="0" smtClean="0">
                <a:solidFill>
                  <a:schemeClr val="tx1"/>
                </a:solidFill>
                <a:latin typeface="+mn-lt"/>
                <a:ea typeface="+mn-ea"/>
                <a:cs typeface="+mn-cs"/>
              </a:rPr>
              <a:t>к соблюдению правил пожарной безопасности. Но даже если вы будете соблюдать правил пожарной безопасности, никто не может поручится за вашего соседа или друга. Действия в случае возникновения пожара должны знать все, ведь</a:t>
            </a:r>
            <a:r>
              <a:rPr lang="ru-RU" sz="1200" b="0" i="0" kern="1200" baseline="0" dirty="0" smtClean="0">
                <a:solidFill>
                  <a:schemeClr val="tx1"/>
                </a:solidFill>
                <a:latin typeface="+mn-lt"/>
                <a:ea typeface="+mn-ea"/>
                <a:cs typeface="+mn-cs"/>
              </a:rPr>
              <a:t> от принятия правильного и оперативного решения может зависеть человеческая жизнь. </a:t>
            </a:r>
            <a:endParaRPr lang="ru-RU" baseline="0" dirty="0" smtClean="0"/>
          </a:p>
          <a:p>
            <a:pPr algn="just"/>
            <a:endParaRPr lang="ru-RU" baseline="0" dirty="0" smtClean="0"/>
          </a:p>
        </p:txBody>
      </p:sp>
      <p:sp>
        <p:nvSpPr>
          <p:cNvPr id="4" name="Номер слайда 3"/>
          <p:cNvSpPr>
            <a:spLocks noGrp="1"/>
          </p:cNvSpPr>
          <p:nvPr>
            <p:ph type="sldNum" sz="quarter" idx="10"/>
          </p:nvPr>
        </p:nvSpPr>
        <p:spPr/>
        <p:txBody>
          <a:bodyPr/>
          <a:lstStyle/>
          <a:p>
            <a:fld id="{4873D3A5-95F3-4442-ADF1-C0D94BD5B208}"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873D3A5-95F3-4442-ADF1-C0D94BD5B208}" type="slidenum">
              <a:rPr lang="ru-RU" smtClean="0"/>
              <a:pPr/>
              <a:t>12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latin typeface="Times New Roman" pitchFamily="18" charset="0"/>
                <a:cs typeface="Times New Roman" pitchFamily="18" charset="0"/>
              </a:rPr>
              <a:t>Полтора миллиона лет назад человек смог подчинить себе огонь. Древний человек смог создать себя освещение, теплый дом, вкусную еду и защиту от хищников.</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После длительного использования естественного огня, у человека появилась необходимость самостоятельной добычи этого ресурса, ведь природный огонь был доступен не всегда. Одним из способов добычи пламени стало высекание искры. Человек долгое время наблюдал, как столкновение некоторых предметов вызывает маленькую искорку, и решил найти ей применение. Для этого процесса у людей были специальные приспособления из призматических камней, являвшимися </a:t>
            </a:r>
            <a:r>
              <a:rPr lang="ru-RU" sz="1200" dirty="0" err="1" smtClean="0">
                <a:latin typeface="Times New Roman" pitchFamily="18" charset="0"/>
                <a:cs typeface="Times New Roman" pitchFamily="18" charset="0"/>
              </a:rPr>
              <a:t>огневищами</a:t>
            </a:r>
            <a:r>
              <a:rPr lang="ru-RU" sz="1200" dirty="0" smtClean="0">
                <a:latin typeface="Times New Roman" pitchFamily="18" charset="0"/>
                <a:cs typeface="Times New Roman" pitchFamily="18" charset="0"/>
              </a:rPr>
              <a:t>. Человек бил по </a:t>
            </a:r>
            <a:r>
              <a:rPr lang="ru-RU" sz="1200" dirty="0" err="1" smtClean="0">
                <a:latin typeface="Times New Roman" pitchFamily="18" charset="0"/>
                <a:cs typeface="Times New Roman" pitchFamily="18" charset="0"/>
              </a:rPr>
              <a:t>огневищам</a:t>
            </a:r>
            <a:r>
              <a:rPr lang="ru-RU" sz="1200" dirty="0" smtClean="0">
                <a:latin typeface="Times New Roman" pitchFamily="18" charset="0"/>
                <a:cs typeface="Times New Roman" pitchFamily="18" charset="0"/>
              </a:rPr>
              <a:t> шероховатыми призматическими ножами, вызывая искру. Позже огонь добывался немного другим способом - использовали кремень и огниво. Воспламеняющимися искрами поджигали мох и пух. Огонь служил незаменимым средством при изготовлении и обработке оружия и посуды. А главное - он дал человеку возможность освоения новых земель.</a:t>
            </a:r>
            <a:endParaRPr lang="ru-RU" dirty="0"/>
          </a:p>
        </p:txBody>
      </p:sp>
      <p:sp>
        <p:nvSpPr>
          <p:cNvPr id="4" name="Номер слайда 3"/>
          <p:cNvSpPr>
            <a:spLocks noGrp="1"/>
          </p:cNvSpPr>
          <p:nvPr>
            <p:ph type="sldNum" sz="quarter" idx="10"/>
          </p:nvPr>
        </p:nvSpPr>
        <p:spPr/>
        <p:txBody>
          <a:bodyPr/>
          <a:lstStyle/>
          <a:p>
            <a:fld id="{4873D3A5-95F3-4442-ADF1-C0D94BD5B208}"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latin typeface="Times New Roman" pitchFamily="18" charset="0"/>
                <a:cs typeface="Times New Roman" pitchFamily="18" charset="0"/>
              </a:rPr>
              <a:t>Жизнь современного человека невозможно представить без огня. Практически все, чем пользуются люди основано на огне. Благодаря ему в домах тепло и светло. Человек ежедневно использует энергию огня в быту. Люди готовят, стирают, убирают. Свет, электричество, отопление и газ - всего этого не было бы без маленькой искры.</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На различных предприятиях также используется энергия огня. Для того, чтобы изготовить машину, самолет, тепловоз и обычную вилку, необходим металл. Именно с помощью огня человек добывает его - плавит руду.</a:t>
            </a:r>
            <a:endParaRPr lang="ru-RU" dirty="0"/>
          </a:p>
        </p:txBody>
      </p:sp>
      <p:sp>
        <p:nvSpPr>
          <p:cNvPr id="4" name="Номер слайда 3"/>
          <p:cNvSpPr>
            <a:spLocks noGrp="1"/>
          </p:cNvSpPr>
          <p:nvPr>
            <p:ph type="sldNum" sz="quarter" idx="10"/>
          </p:nvPr>
        </p:nvSpPr>
        <p:spPr/>
        <p:txBody>
          <a:bodyPr/>
          <a:lstStyle/>
          <a:p>
            <a:fld id="{4873D3A5-95F3-4442-ADF1-C0D94BD5B208}"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dirty="0" smtClean="0">
                <a:latin typeface="Times New Roman" pitchFamily="18" charset="0"/>
                <a:cs typeface="Times New Roman" pitchFamily="18" charset="0"/>
              </a:rPr>
              <a:t>Но</a:t>
            </a:r>
            <a:r>
              <a:rPr lang="ru-RU" sz="1200" dirty="0" smtClean="0">
                <a:latin typeface="Times New Roman" pitchFamily="18" charset="0"/>
                <a:cs typeface="Times New Roman" pitchFamily="18" charset="0"/>
              </a:rPr>
              <a:t> в одно мгновение из помощника и друга огонь может превратиться в злого врага, которые уничтожает все на своем пути. При пожаре сгорают вещи, квартиры, дома, леса, а главное гибнут люди.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Как же возникает пожар ?</a:t>
            </a:r>
            <a:endParaRPr lang="ru-RU" dirty="0"/>
          </a:p>
        </p:txBody>
      </p:sp>
      <p:sp>
        <p:nvSpPr>
          <p:cNvPr id="4" name="Номер слайда 3"/>
          <p:cNvSpPr>
            <a:spLocks noGrp="1"/>
          </p:cNvSpPr>
          <p:nvPr>
            <p:ph type="sldNum" sz="quarter" idx="10"/>
          </p:nvPr>
        </p:nvSpPr>
        <p:spPr/>
        <p:txBody>
          <a:bodyPr/>
          <a:lstStyle/>
          <a:p>
            <a:fld id="{4873D3A5-95F3-4442-ADF1-C0D94BD5B208}"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cs typeface="Times New Roman" pitchFamily="18" charset="0"/>
              </a:rPr>
              <a:t>Пожар может случиться по разным причинам,  сегодня мы рассмотрим самые часто встречающиеся из них. </a:t>
            </a:r>
            <a:r>
              <a:rPr lang="ru-RU" sz="1200" b="1" dirty="0" smtClean="0"/>
              <a:t>Первая причина – </a:t>
            </a:r>
            <a:r>
              <a:rPr lang="ru-RU" sz="1200" dirty="0" smtClean="0"/>
              <a:t>это неосторожное обращение с огнем.</a:t>
            </a:r>
            <a:r>
              <a:rPr lang="ru-RU" sz="1200" b="1" dirty="0" smtClean="0"/>
              <a:t> </a:t>
            </a:r>
            <a:r>
              <a:rPr lang="ru-RU" sz="1200" dirty="0" smtClean="0"/>
              <a:t>Беспечность и небрежность всегда ведут к беде. Брошенная горящая спичка</a:t>
            </a:r>
            <a:r>
              <a:rPr lang="ru-RU" sz="1200" baseline="0" dirty="0" smtClean="0"/>
              <a:t> </a:t>
            </a:r>
            <a:r>
              <a:rPr lang="ru-RU" sz="1200" dirty="0" smtClean="0"/>
              <a:t>может уничтожить целый дом. Существует поговорка: от копеечной свечки Москва сгорела. Очень опасно зажигать спички на чердаках и в чуланах, на балконе и в доме, потому что малейшая неосторожность может привести к пожару.</a:t>
            </a:r>
            <a:endParaRPr lang="ru-RU" sz="1200" dirty="0" smtClean="0">
              <a:latin typeface="Times New Roman" pitchFamily="18" charset="0"/>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4873D3A5-95F3-4442-ADF1-C0D94BD5B208}"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У</a:t>
            </a:r>
            <a:r>
              <a:rPr lang="ru-RU" baseline="0" dirty="0" smtClean="0"/>
              <a:t> многих дома такая картина, сейчас вы думаете, что все в порядке, значит вы везучий человек. ТАК ДЕЛАТЬ НЕЛЬЗЯ!!!!</a:t>
            </a:r>
            <a:endParaRPr lang="ru-RU" dirty="0"/>
          </a:p>
        </p:txBody>
      </p:sp>
      <p:sp>
        <p:nvSpPr>
          <p:cNvPr id="4" name="Номер слайда 3"/>
          <p:cNvSpPr>
            <a:spLocks noGrp="1"/>
          </p:cNvSpPr>
          <p:nvPr>
            <p:ph type="sldNum" sz="quarter" idx="10"/>
          </p:nvPr>
        </p:nvSpPr>
        <p:spPr/>
        <p:txBody>
          <a:bodyPr/>
          <a:lstStyle/>
          <a:p>
            <a:fld id="{4873D3A5-95F3-4442-ADF1-C0D94BD5B208}"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Сегодня</a:t>
            </a:r>
            <a:r>
              <a:rPr lang="ru-RU" baseline="0" dirty="0" smtClean="0"/>
              <a:t> вы не можете представить свой день без планшета, телефона или иного </a:t>
            </a:r>
            <a:r>
              <a:rPr lang="ru-RU" baseline="0" dirty="0" err="1" smtClean="0"/>
              <a:t>гаджета</a:t>
            </a:r>
            <a:r>
              <a:rPr lang="ru-RU" baseline="0" dirty="0" smtClean="0"/>
              <a:t>, которые естественно требуют зарядки. </a:t>
            </a:r>
            <a:r>
              <a:rPr lang="ru-RU" sz="1200" b="0" i="0" kern="1200" dirty="0" smtClean="0">
                <a:solidFill>
                  <a:schemeClr val="tx1"/>
                </a:solidFill>
                <a:latin typeface="+mn-lt"/>
                <a:ea typeface="+mn-ea"/>
                <a:cs typeface="+mn-cs"/>
              </a:rPr>
              <a:t>И мало кто по окончании использования обращает внимание на его полное отключение, зачастую оно так и остаётся в розетке,</a:t>
            </a:r>
            <a:r>
              <a:rPr lang="ru-RU" sz="1200" b="0" i="0" kern="1200" baseline="0" dirty="0" smtClean="0">
                <a:solidFill>
                  <a:schemeClr val="tx1"/>
                </a:solidFill>
                <a:latin typeface="+mn-lt"/>
                <a:ea typeface="+mn-ea"/>
                <a:cs typeface="+mn-cs"/>
              </a:rPr>
              <a:t> знакомо????</a:t>
            </a:r>
            <a:r>
              <a:rPr lang="ru-RU" sz="1200" b="0" i="0" kern="1200" dirty="0" smtClean="0">
                <a:solidFill>
                  <a:schemeClr val="tx1"/>
                </a:solidFill>
                <a:latin typeface="+mn-lt"/>
                <a:ea typeface="+mn-ea"/>
                <a:cs typeface="+mn-cs"/>
              </a:rPr>
              <a:t> Одна из самых распространённых причин возгорания — короткое замыкание. Избежать проблем и уберечь свое имущество возможно,</a:t>
            </a:r>
            <a:r>
              <a:rPr lang="ru-RU" sz="1200" b="0" i="0" kern="1200" baseline="0" dirty="0" smtClean="0">
                <a:solidFill>
                  <a:schemeClr val="tx1"/>
                </a:solidFill>
                <a:latin typeface="+mn-lt"/>
                <a:ea typeface="+mn-ea"/>
                <a:cs typeface="+mn-cs"/>
              </a:rPr>
              <a:t> </a:t>
            </a:r>
            <a:r>
              <a:rPr lang="ru-RU" sz="1200" b="0" i="0" kern="1200" baseline="0" dirty="0" err="1" smtClean="0">
                <a:solidFill>
                  <a:schemeClr val="tx1"/>
                </a:solidFill>
                <a:latin typeface="+mn-lt"/>
                <a:ea typeface="+mn-ea"/>
                <a:cs typeface="+mn-cs"/>
              </a:rPr>
              <a:t>гаджеты</a:t>
            </a:r>
            <a:r>
              <a:rPr lang="ru-RU" sz="1200" b="0" i="0" kern="1200" baseline="0" dirty="0" smtClean="0">
                <a:solidFill>
                  <a:schemeClr val="tx1"/>
                </a:solidFill>
                <a:latin typeface="+mn-lt"/>
                <a:ea typeface="+mn-ea"/>
                <a:cs typeface="+mn-cs"/>
              </a:rPr>
              <a:t> заряжать следует только в присутствии </a:t>
            </a:r>
            <a:r>
              <a:rPr lang="ru-RU" sz="1200" b="0" i="0" kern="1200" dirty="0" smtClean="0">
                <a:solidFill>
                  <a:schemeClr val="tx1"/>
                </a:solidFill>
                <a:latin typeface="+mn-lt"/>
                <a:ea typeface="+mn-ea"/>
                <a:cs typeface="+mn-cs"/>
              </a:rPr>
              <a:t>человека, а затем</a:t>
            </a:r>
            <a:r>
              <a:rPr lang="ru-RU" sz="1200" b="0" i="0" kern="1200" baseline="0" dirty="0" smtClean="0">
                <a:solidFill>
                  <a:schemeClr val="tx1"/>
                </a:solidFill>
                <a:latin typeface="+mn-lt"/>
                <a:ea typeface="+mn-ea"/>
                <a:cs typeface="+mn-cs"/>
              </a:rPr>
              <a:t> обязательно убрать зарядное устройство из розетки, при этом нельзя тянуть его за шнур.</a:t>
            </a:r>
            <a:r>
              <a:rPr lang="ru-RU" sz="1200" b="0" i="0" kern="1200" dirty="0" smtClean="0">
                <a:solidFill>
                  <a:schemeClr val="tx1"/>
                </a:solidFill>
                <a:latin typeface="+mn-lt"/>
                <a:ea typeface="+mn-ea"/>
                <a:cs typeface="+mn-cs"/>
              </a:rPr>
              <a:t> Не стоит</a:t>
            </a:r>
            <a:r>
              <a:rPr lang="ru-RU" sz="1200" b="0" i="0" kern="1200" baseline="0" dirty="0" smtClean="0">
                <a:solidFill>
                  <a:schemeClr val="tx1"/>
                </a:solidFill>
                <a:latin typeface="+mn-lt"/>
                <a:ea typeface="+mn-ea"/>
                <a:cs typeface="+mn-cs"/>
              </a:rPr>
              <a:t> перегружать электрическую сеть, включая много приборов одновременно. </a:t>
            </a:r>
            <a:r>
              <a:rPr lang="ru-RU" sz="1200" b="0" i="0" kern="1200" dirty="0" smtClean="0">
                <a:solidFill>
                  <a:schemeClr val="tx1"/>
                </a:solidFill>
                <a:latin typeface="+mn-lt"/>
                <a:ea typeface="+mn-ea"/>
                <a:cs typeface="+mn-cs"/>
              </a:rPr>
              <a:t>Возникновение перегрузки сети способно привести как к небольшим пустяковым проблемам, в числе которых может быть, например, мерцание светотехники в квартире или слабые перебои в работе электрических устройств, так и к очень серьезным — возгоранию электросети в частности и всего помещения в целом. Уходя из дома необходимо отключить все электроприборы от сети, за исключением холодильного</a:t>
            </a:r>
            <a:r>
              <a:rPr lang="ru-RU" sz="1200" b="0" i="0" kern="1200" baseline="0" dirty="0" smtClean="0">
                <a:solidFill>
                  <a:schemeClr val="tx1"/>
                </a:solidFill>
                <a:latin typeface="+mn-lt"/>
                <a:ea typeface="+mn-ea"/>
                <a:cs typeface="+mn-cs"/>
              </a:rPr>
              <a:t> оборудования. </a:t>
            </a:r>
            <a:endParaRPr lang="ru-RU" dirty="0"/>
          </a:p>
        </p:txBody>
      </p:sp>
      <p:sp>
        <p:nvSpPr>
          <p:cNvPr id="4" name="Номер слайда 3"/>
          <p:cNvSpPr>
            <a:spLocks noGrp="1"/>
          </p:cNvSpPr>
          <p:nvPr>
            <p:ph type="sldNum" sz="quarter" idx="10"/>
          </p:nvPr>
        </p:nvSpPr>
        <p:spPr/>
        <p:txBody>
          <a:bodyPr/>
          <a:lstStyle/>
          <a:p>
            <a:fld id="{4873D3A5-95F3-4442-ADF1-C0D94BD5B208}"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i="0" dirty="0" smtClean="0">
                <a:solidFill>
                  <a:srgbClr val="404040"/>
                </a:solidFill>
                <a:latin typeface="Arimo"/>
              </a:rPr>
              <a:t>Неосторожное обращение с огнем является одной из самых распространенных причин возникновения пожара.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rgbClr val="404040"/>
                </a:solidFill>
                <a:latin typeface="Arimo"/>
                <a:ea typeface="+mn-ea"/>
                <a:cs typeface="+mn-cs"/>
              </a:rPr>
              <a:t>Никогда</a:t>
            </a:r>
            <a:r>
              <a:rPr lang="ru-RU" sz="1200" b="0" i="0" kern="1200" baseline="0" dirty="0" smtClean="0">
                <a:solidFill>
                  <a:srgbClr val="404040"/>
                </a:solidFill>
                <a:latin typeface="Arimo"/>
                <a:ea typeface="+mn-ea"/>
                <a:cs typeface="+mn-cs"/>
              </a:rPr>
              <a:t> не разводите костры без взрослых, одна искра может привести к необратимым последствиям.</a:t>
            </a:r>
            <a:endParaRPr lang="ru-RU" sz="1200" b="1" i="0" kern="1200" dirty="0" smtClean="0">
              <a:solidFill>
                <a:schemeClr val="tx1"/>
              </a:solidFill>
              <a:latin typeface="+mn-lt"/>
              <a:ea typeface="+mn-ea"/>
              <a:cs typeface="+mn-cs"/>
            </a:endParaRPr>
          </a:p>
          <a:p>
            <a:endParaRPr lang="ru-RU" sz="1200" b="1" i="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4873D3A5-95F3-4442-ADF1-C0D94BD5B208}"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873D3A5-95F3-4442-ADF1-C0D94BD5B208}"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CDA0673A-0F0F-45B8-97A3-540FD1CE5FE4}" type="datetimeFigureOut">
              <a:rPr lang="ru-RU" smtClean="0"/>
              <a:pPr/>
              <a:t>13.05.2020</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CFF1E1A7-854A-487D-8F55-6323DF5653C9}"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DA0673A-0F0F-45B8-97A3-540FD1CE5FE4}" type="datetimeFigureOut">
              <a:rPr lang="ru-RU" smtClean="0"/>
              <a:pPr/>
              <a:t>13.05.2020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FF1E1A7-854A-487D-8F55-6323DF5653C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DA0673A-0F0F-45B8-97A3-540FD1CE5FE4}" type="datetimeFigureOut">
              <a:rPr lang="ru-RU" smtClean="0"/>
              <a:pPr/>
              <a:t>13.05.2020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FF1E1A7-854A-487D-8F55-6323DF5653C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DA0673A-0F0F-45B8-97A3-540FD1CE5FE4}" type="datetimeFigureOut">
              <a:rPr lang="ru-RU" smtClean="0"/>
              <a:pPr/>
              <a:t>13.05.2020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FF1E1A7-854A-487D-8F55-6323DF5653C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CDA0673A-0F0F-45B8-97A3-540FD1CE5FE4}" type="datetimeFigureOut">
              <a:rPr lang="ru-RU" smtClean="0"/>
              <a:pPr/>
              <a:t>13.05.2020</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FF1E1A7-854A-487D-8F55-6323DF5653C9}"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DA0673A-0F0F-45B8-97A3-540FD1CE5FE4}" type="datetimeFigureOut">
              <a:rPr lang="ru-RU" smtClean="0"/>
              <a:pPr/>
              <a:t>13.05.2020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CFF1E1A7-854A-487D-8F55-6323DF5653C9}"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DA0673A-0F0F-45B8-97A3-540FD1CE5FE4}" type="datetimeFigureOut">
              <a:rPr lang="ru-RU" smtClean="0"/>
              <a:pPr/>
              <a:t>13.05.2020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CFF1E1A7-854A-487D-8F55-6323DF5653C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DA0673A-0F0F-45B8-97A3-540FD1CE5FE4}" type="datetimeFigureOut">
              <a:rPr lang="ru-RU" smtClean="0"/>
              <a:pPr/>
              <a:t>13.05.2020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CFF1E1A7-854A-487D-8F55-6323DF5653C9}"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CDA0673A-0F0F-45B8-97A3-540FD1CE5FE4}" type="datetimeFigureOut">
              <a:rPr lang="ru-RU" smtClean="0"/>
              <a:pPr/>
              <a:t>13.05.2020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CFF1E1A7-854A-487D-8F55-6323DF5653C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CDA0673A-0F0F-45B8-97A3-540FD1CE5FE4}" type="datetimeFigureOut">
              <a:rPr lang="ru-RU" smtClean="0"/>
              <a:pPr/>
              <a:t>13.05.2020</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FF1E1A7-854A-487D-8F55-6323DF5653C9}"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CDA0673A-0F0F-45B8-97A3-540FD1CE5FE4}" type="datetimeFigureOut">
              <a:rPr lang="ru-RU" smtClean="0"/>
              <a:pPr/>
              <a:t>13.05.2020</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CFF1E1A7-854A-487D-8F55-6323DF5653C9}"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CDA0673A-0F0F-45B8-97A3-540FD1CE5FE4}" type="datetimeFigureOut">
              <a:rPr lang="ru-RU" smtClean="0"/>
              <a:pPr/>
              <a:t>13.05.2020</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CFF1E1A7-854A-487D-8F55-6323DF5653C9}"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duotone>
              <a:prstClr val="black"/>
              <a:srgbClr val="D9C3A5">
                <a:tint val="50000"/>
                <a:satMod val="180000"/>
              </a:srgbClr>
            </a:duotone>
          </a:blip>
          <a:tile tx="0" ty="0" sx="50000" sy="50000" flip="none" algn="t"/>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212976"/>
            <a:ext cx="7772400" cy="1470025"/>
          </a:xfrm>
        </p:spPr>
        <p:txBody>
          <a:bodyPr>
            <a:normAutofit fontScale="90000"/>
          </a:bodyPr>
          <a:lstStyle/>
          <a:p>
            <a:r>
              <a:rPr lang="ru-RU" dirty="0" smtClean="0"/>
              <a:t>Правила пожарной безопасности в для школьников</a:t>
            </a:r>
            <a:endParaRPr lang="ru-RU" dirty="0"/>
          </a:p>
        </p:txBody>
      </p:sp>
      <p:sp>
        <p:nvSpPr>
          <p:cNvPr id="3" name="Подзаголовок 2"/>
          <p:cNvSpPr>
            <a:spLocks noGrp="1"/>
          </p:cNvSpPr>
          <p:nvPr>
            <p:ph type="subTitle" idx="1"/>
          </p:nvPr>
        </p:nvSpPr>
        <p:spPr>
          <a:xfrm>
            <a:off x="3419872" y="5589240"/>
            <a:ext cx="2160240" cy="864096"/>
          </a:xfrm>
        </p:spPr>
        <p:txBody>
          <a:bodyPr>
            <a:normAutofit/>
          </a:bodyPr>
          <a:lstStyle/>
          <a:p>
            <a:pPr lvl="0"/>
            <a:endParaRPr lang="ru-RU" sz="1400" dirty="0" smtClean="0">
              <a:solidFill>
                <a:schemeClr val="tx1"/>
              </a:solidFill>
              <a:latin typeface="Times New Roman" pitchFamily="18" charset="0"/>
              <a:cs typeface="Times New Roman" pitchFamily="18" charset="0"/>
            </a:endParaRPr>
          </a:p>
          <a:p>
            <a:pPr lvl="0"/>
            <a:r>
              <a:rPr lang="ru-RU" sz="1600" b="1" dirty="0" smtClean="0">
                <a:solidFill>
                  <a:schemeClr val="tx1"/>
                </a:solidFill>
                <a:latin typeface="Times New Roman" pitchFamily="18" charset="0"/>
                <a:cs typeface="Times New Roman" pitchFamily="18" charset="0"/>
              </a:rPr>
              <a:t>Кемерово  2020</a:t>
            </a:r>
            <a:endParaRPr lang="ru-RU" sz="1600" b="1" dirty="0">
              <a:solidFill>
                <a:schemeClr val="tx1"/>
              </a:solidFill>
              <a:latin typeface="Times New Roman" pitchFamily="18" charset="0"/>
              <a:cs typeface="Times New Roman" pitchFamily="18" charset="0"/>
            </a:endParaRPr>
          </a:p>
        </p:txBody>
      </p:sp>
      <p:sp>
        <p:nvSpPr>
          <p:cNvPr id="11265" name="Rectangle 1"/>
          <p:cNvSpPr>
            <a:spLocks noChangeArrowheads="1"/>
          </p:cNvSpPr>
          <p:nvPr/>
        </p:nvSpPr>
        <p:spPr bwMode="auto">
          <a:xfrm>
            <a:off x="395536" y="1340768"/>
            <a:ext cx="8424936" cy="784830"/>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Отдел надзорной</a:t>
            </a:r>
            <a:r>
              <a:rPr kumimoji="0" lang="ru-RU" sz="1600" b="1" i="0"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деятельности и профилактической работы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 Кемерово, г. Берёзовского и Кемеровского района УНДПР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Главного управления МЧС России по Кемеровской области</a:t>
            </a:r>
            <a:r>
              <a:rPr kumimoji="0" lang="ru-RU" sz="1600" b="1" i="0" strike="noStrike" cap="none" normalizeH="0" baseline="0" dirty="0" smtClean="0">
                <a:ln>
                  <a:noFill/>
                </a:ln>
                <a:solidFill>
                  <a:schemeClr val="tx1"/>
                </a:solidFill>
                <a:effectLst/>
                <a:latin typeface="Arial" pitchFamily="34" charset="0"/>
                <a:cs typeface="Arial" pitchFamily="34" charset="0"/>
              </a:rPr>
              <a:t> </a:t>
            </a:r>
          </a:p>
        </p:txBody>
      </p:sp>
      <p:pic>
        <p:nvPicPr>
          <p:cNvPr id="1029" name="Picture 5" descr="C:\Users\User\Pictures\Рисунок1.png"/>
          <p:cNvPicPr>
            <a:picLocks noChangeAspect="1" noChangeArrowheads="1"/>
          </p:cNvPicPr>
          <p:nvPr/>
        </p:nvPicPr>
        <p:blipFill>
          <a:blip r:embed="rId3" cstate="print"/>
          <a:srcRect/>
          <a:stretch>
            <a:fillRect/>
          </a:stretch>
        </p:blipFill>
        <p:spPr bwMode="auto">
          <a:xfrm>
            <a:off x="3995936" y="404664"/>
            <a:ext cx="1047750" cy="103822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924944"/>
            <a:ext cx="8229600" cy="1143000"/>
          </a:xfrm>
        </p:spPr>
        <p:txBody>
          <a:bodyPr/>
          <a:lstStyle/>
          <a:p>
            <a:endParaRPr lang="ru-RU" dirty="0"/>
          </a:p>
        </p:txBody>
      </p:sp>
      <p:pic>
        <p:nvPicPr>
          <p:cNvPr id="3074" name="Picture 2" descr="C:\Users\User\Desktop\для презентации\d66a43229102ef9e3c6ad3b1c2f11ea7.jpg"/>
          <p:cNvPicPr>
            <a:picLocks noChangeAspect="1" noChangeArrowheads="1"/>
          </p:cNvPicPr>
          <p:nvPr/>
        </p:nvPicPr>
        <p:blipFill>
          <a:blip r:embed="rId3" cstate="print"/>
          <a:srcRect/>
          <a:stretch>
            <a:fillRect/>
          </a:stretch>
        </p:blipFill>
        <p:spPr bwMode="auto">
          <a:xfrm>
            <a:off x="323528" y="476671"/>
            <a:ext cx="8352928" cy="4896545"/>
          </a:xfrm>
          <a:prstGeom prst="rect">
            <a:avLst/>
          </a:prstGeom>
          <a:noFill/>
        </p:spPr>
      </p:pic>
      <p:sp>
        <p:nvSpPr>
          <p:cNvPr id="4" name="TextBox 3"/>
          <p:cNvSpPr txBox="1"/>
          <p:nvPr/>
        </p:nvSpPr>
        <p:spPr>
          <a:xfrm>
            <a:off x="1547664" y="5661248"/>
            <a:ext cx="6120680" cy="400110"/>
          </a:xfrm>
          <a:prstGeom prst="rect">
            <a:avLst/>
          </a:prstGeom>
          <a:noFill/>
        </p:spPr>
        <p:txBody>
          <a:bodyPr wrap="square" rtlCol="0">
            <a:spAutoFit/>
          </a:bodyPr>
          <a:lstStyle/>
          <a:p>
            <a:pPr algn="ctr"/>
            <a:r>
              <a:rPr lang="ru-RU" sz="2000" b="1" dirty="0" smtClean="0"/>
              <a:t>СЖЕЧЬ ВЕСЬ ЛЕС ДО ТЛА</a:t>
            </a:r>
            <a:endParaRPr lang="ru-RU" sz="20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188640"/>
            <a:ext cx="6984776" cy="369332"/>
          </a:xfrm>
          <a:prstGeom prst="rect">
            <a:avLst/>
          </a:prstGeom>
          <a:noFill/>
        </p:spPr>
        <p:txBody>
          <a:bodyPr wrap="square" rtlCol="0">
            <a:spAutoFit/>
          </a:bodyPr>
          <a:lstStyle/>
          <a:p>
            <a:pPr algn="ctr"/>
            <a:r>
              <a:rPr lang="ru-RU" b="1" dirty="0" smtClean="0"/>
              <a:t>Действия в случае возникновения пожара:</a:t>
            </a:r>
            <a:endParaRPr lang="ru-RU" b="1" dirty="0">
              <a:latin typeface="Times New Roman" pitchFamily="18" charset="0"/>
              <a:cs typeface="Times New Roman" pitchFamily="18" charset="0"/>
            </a:endParaRPr>
          </a:p>
        </p:txBody>
      </p:sp>
      <p:sp>
        <p:nvSpPr>
          <p:cNvPr id="4" name="TextBox 3"/>
          <p:cNvSpPr txBox="1"/>
          <p:nvPr/>
        </p:nvSpPr>
        <p:spPr>
          <a:xfrm>
            <a:off x="323528" y="548680"/>
            <a:ext cx="8352928" cy="6432530"/>
          </a:xfrm>
          <a:prstGeom prst="rect">
            <a:avLst/>
          </a:prstGeom>
          <a:noFill/>
        </p:spPr>
        <p:txBody>
          <a:bodyPr wrap="square" rtlCol="0">
            <a:spAutoFit/>
          </a:bodyPr>
          <a:lstStyle/>
          <a:p>
            <a:pPr algn="just">
              <a:buFontTx/>
              <a:buChar char="-"/>
            </a:pPr>
            <a:r>
              <a:rPr lang="ru-RU" sz="1600" b="1" dirty="0" smtClean="0">
                <a:latin typeface="Times New Roman" pitchFamily="18" charset="0"/>
                <a:cs typeface="Times New Roman" pitchFamily="18" charset="0"/>
              </a:rPr>
              <a:t>при возникновении пожара немедленно сообщите об этом в пожарную охрану по телефону 112, указав свою фамилию  и адрес по которому произошел пожар;</a:t>
            </a:r>
          </a:p>
          <a:p>
            <a:pPr algn="just">
              <a:buFontTx/>
              <a:buChar char="-"/>
            </a:pPr>
            <a:r>
              <a:rPr lang="ru-RU" sz="1600" b="1" dirty="0" smtClean="0">
                <a:latin typeface="Times New Roman" pitchFamily="18" charset="0"/>
                <a:cs typeface="Times New Roman" pitchFamily="18" charset="0"/>
              </a:rPr>
              <a:t>В случае невозможности потушить пожар собственными силами, следует принять меры по ограничению распространения пожара на соседние помещения. С этой целью двери горящих помещений закрывают;</a:t>
            </a:r>
          </a:p>
          <a:p>
            <a:pPr lvl="0" algn="just">
              <a:buFontTx/>
              <a:buChar char="-"/>
            </a:pPr>
            <a:r>
              <a:rPr lang="ru-RU" sz="1600" b="1" dirty="0" smtClean="0"/>
              <a:t>нельзя прятаться под кровать, под стол, в шкаф, дым тебе везде найдет;</a:t>
            </a:r>
            <a:endParaRPr lang="ru-RU" sz="1600" b="1" dirty="0" smtClean="0">
              <a:latin typeface="Times New Roman" pitchFamily="18" charset="0"/>
              <a:cs typeface="Times New Roman" pitchFamily="18" charset="0"/>
            </a:endParaRPr>
          </a:p>
          <a:p>
            <a:pPr lvl="0" algn="just">
              <a:buFontTx/>
              <a:buChar char="-"/>
            </a:pPr>
            <a:r>
              <a:rPr lang="ru-RU" sz="1600" b="1" dirty="0" smtClean="0">
                <a:latin typeface="Times New Roman" pitchFamily="18" charset="0"/>
                <a:cs typeface="Times New Roman" pitchFamily="18" charset="0"/>
              </a:rPr>
              <a:t>покинув квартиру сразу же сообщи соседям, во-первых они быстрее начнут помогать вам, во-вторых они должны принять меры и для своего спасения;</a:t>
            </a:r>
          </a:p>
          <a:p>
            <a:pPr algn="just"/>
            <a:r>
              <a:rPr lang="ru-RU" sz="1600" b="1" dirty="0" smtClean="0"/>
              <a:t>Но пожар может произойти не только в твоей квартире, такое может случиться и на лестничной площадке.</a:t>
            </a:r>
          </a:p>
          <a:p>
            <a:pPr algn="just"/>
            <a:r>
              <a:rPr lang="ru-RU" sz="1600" b="1" dirty="0" smtClean="0"/>
              <a:t>Запомни </a:t>
            </a:r>
          </a:p>
          <a:p>
            <a:pPr algn="just">
              <a:buFontTx/>
              <a:buChar char="-"/>
            </a:pPr>
            <a:r>
              <a:rPr lang="ru-RU" sz="1600" b="1" dirty="0" smtClean="0">
                <a:latin typeface="Times New Roman" pitchFamily="18" charset="0"/>
                <a:cs typeface="Times New Roman" pitchFamily="18" charset="0"/>
              </a:rPr>
              <a:t>если ты не можешь покинуть квартиру, закрой дверь с помощью мокрой ткани  закрой все щели в дверях , закрой окна; </a:t>
            </a:r>
          </a:p>
          <a:p>
            <a:pPr algn="just">
              <a:buFontTx/>
              <a:buChar char="-"/>
            </a:pPr>
            <a:r>
              <a:rPr lang="ru-RU" sz="1600" b="1" dirty="0" smtClean="0">
                <a:latin typeface="Times New Roman" pitchFamily="18" charset="0"/>
                <a:cs typeface="Times New Roman" pitchFamily="18" charset="0"/>
              </a:rPr>
              <a:t>Если в квартире нет телефона, выйди на балкон плотно закрой за собой дверь и кричи о том , что в подъезде пожар;</a:t>
            </a:r>
          </a:p>
          <a:p>
            <a:pPr algn="just">
              <a:buFontTx/>
              <a:buChar char="-"/>
            </a:pPr>
            <a:r>
              <a:rPr lang="ru-RU" sz="1600" b="1" dirty="0" smtClean="0">
                <a:latin typeface="Times New Roman" pitchFamily="18" charset="0"/>
                <a:cs typeface="Times New Roman" pitchFamily="18" charset="0"/>
              </a:rPr>
              <a:t>Ожидая приезда пожарных, не терять головы и не выпрыгивать из окна;</a:t>
            </a:r>
          </a:p>
          <a:p>
            <a:pPr algn="just">
              <a:buFontTx/>
              <a:buChar char="-"/>
            </a:pPr>
            <a:r>
              <a:rPr lang="ru-RU" sz="1600" b="1" dirty="0" smtClean="0">
                <a:latin typeface="Times New Roman" pitchFamily="18" charset="0"/>
                <a:cs typeface="Times New Roman" pitchFamily="18" charset="0"/>
              </a:rPr>
              <a:t>По приезду пожарной охраны, выполняй все требований пожарных, они лучше знают как тебя спасти.</a:t>
            </a:r>
          </a:p>
          <a:p>
            <a:pPr algn="just"/>
            <a:endParaRPr lang="ru-RU" sz="1600" dirty="0" smtClean="0">
              <a:latin typeface="Times New Roman" pitchFamily="18" charset="0"/>
              <a:cs typeface="Times New Roman" pitchFamily="18" charset="0"/>
            </a:endParaRPr>
          </a:p>
          <a:p>
            <a:pPr algn="just"/>
            <a:endParaRPr lang="ru-RU" dirty="0" smtClean="0"/>
          </a:p>
          <a:p>
            <a:pPr>
              <a:buFontTx/>
              <a:buChar char="-"/>
            </a:pPr>
            <a:endParaRPr lang="ru-RU" dirty="0" smtClean="0"/>
          </a:p>
          <a:p>
            <a:endParaRPr lang="ru-RU" dirty="0" smtClean="0"/>
          </a:p>
          <a:p>
            <a:pPr>
              <a:buFontTx/>
              <a:buChar char="-"/>
            </a:pPr>
            <a:endParaRPr lang="ru-RU" dirty="0" smtClean="0"/>
          </a:p>
          <a:p>
            <a:pPr>
              <a:buFontTx/>
              <a:buChar char="-"/>
            </a:pPr>
            <a:endParaRPr lang="ru-RU" dirty="0" smtClean="0"/>
          </a:p>
          <a:p>
            <a:pPr>
              <a:buFontTx/>
              <a:buChar char="-"/>
            </a:pPr>
            <a:r>
              <a:rPr lang="ru-RU" dirty="0" smtClean="0"/>
              <a:t>; </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3888432"/>
          </a:xfrm>
        </p:spPr>
        <p:txBody>
          <a:bodyPr>
            <a:noAutofit/>
          </a:bodyPr>
          <a:lstStyle/>
          <a:p>
            <a:pPr lvl="0" algn="ctr" fontAlgn="base">
              <a:spcAft>
                <a:spcPct val="0"/>
              </a:spcAft>
            </a:pPr>
            <a:r>
              <a:rPr lang="ru-RU" sz="2200" b="1" dirty="0" smtClean="0">
                <a:solidFill>
                  <a:schemeClr val="tx1"/>
                </a:solidFill>
                <a:latin typeface="Times New Roman" pitchFamily="18" charset="0"/>
                <a:ea typeface="Times New Roman" pitchFamily="18" charset="0"/>
                <a:cs typeface="Times New Roman" pitchFamily="18" charset="0"/>
              </a:rPr>
              <a:t>Отдел надзорной деятельности и профилактической работы </a:t>
            </a:r>
            <a:br>
              <a:rPr lang="ru-RU" sz="2200" b="1" dirty="0" smtClean="0">
                <a:solidFill>
                  <a:schemeClr val="tx1"/>
                </a:solidFill>
                <a:latin typeface="Times New Roman" pitchFamily="18" charset="0"/>
                <a:ea typeface="Times New Roman" pitchFamily="18" charset="0"/>
                <a:cs typeface="Times New Roman" pitchFamily="18" charset="0"/>
              </a:rPr>
            </a:br>
            <a:r>
              <a:rPr lang="ru-RU" sz="2200" b="1" dirty="0" smtClean="0">
                <a:solidFill>
                  <a:schemeClr val="tx1"/>
                </a:solidFill>
                <a:latin typeface="Times New Roman" pitchFamily="18" charset="0"/>
                <a:ea typeface="Times New Roman" pitchFamily="18" charset="0"/>
                <a:cs typeface="Times New Roman" pitchFamily="18" charset="0"/>
              </a:rPr>
              <a:t>г. Кемерово, г. Берёзовского и Кемеровского района УНДПР </a:t>
            </a:r>
            <a:br>
              <a:rPr lang="ru-RU" sz="2200" b="1" dirty="0" smtClean="0">
                <a:solidFill>
                  <a:schemeClr val="tx1"/>
                </a:solidFill>
                <a:latin typeface="Times New Roman" pitchFamily="18" charset="0"/>
                <a:ea typeface="Times New Roman" pitchFamily="18" charset="0"/>
                <a:cs typeface="Times New Roman" pitchFamily="18" charset="0"/>
              </a:rPr>
            </a:br>
            <a:r>
              <a:rPr lang="ru-RU" sz="2200" b="1" dirty="0" smtClean="0">
                <a:solidFill>
                  <a:schemeClr val="tx1"/>
                </a:solidFill>
                <a:latin typeface="Times New Roman" pitchFamily="18" charset="0"/>
                <a:ea typeface="Times New Roman" pitchFamily="18" charset="0"/>
                <a:cs typeface="Times New Roman" pitchFamily="18" charset="0"/>
              </a:rPr>
              <a:t>Главного управления МЧС России по Кемеровской области желает вам веселых и продуктивных летних каникул, без происшествий.</a:t>
            </a:r>
            <a:br>
              <a:rPr lang="ru-RU" sz="2200" b="1" dirty="0" smtClean="0">
                <a:solidFill>
                  <a:schemeClr val="tx1"/>
                </a:solidFill>
                <a:latin typeface="Times New Roman" pitchFamily="18" charset="0"/>
                <a:ea typeface="Times New Roman" pitchFamily="18" charset="0"/>
                <a:cs typeface="Times New Roman" pitchFamily="18" charset="0"/>
              </a:rPr>
            </a:br>
            <a:r>
              <a:rPr lang="ru-RU" sz="2200" b="1" dirty="0" smtClean="0">
                <a:solidFill>
                  <a:schemeClr val="tx1"/>
                </a:solidFill>
                <a:latin typeface="Times New Roman" pitchFamily="18" charset="0"/>
                <a:ea typeface="Times New Roman" pitchFamily="18" charset="0"/>
                <a:cs typeface="Times New Roman" pitchFamily="18" charset="0"/>
              </a:rPr>
              <a:t/>
            </a:r>
            <a:br>
              <a:rPr lang="ru-RU" sz="2200" b="1" dirty="0" smtClean="0">
                <a:solidFill>
                  <a:schemeClr val="tx1"/>
                </a:solidFill>
                <a:latin typeface="Times New Roman" pitchFamily="18" charset="0"/>
                <a:ea typeface="Times New Roman" pitchFamily="18" charset="0"/>
                <a:cs typeface="Times New Roman" pitchFamily="18" charset="0"/>
              </a:rPr>
            </a:br>
            <a:r>
              <a:rPr lang="ru-RU" sz="2200" b="1" dirty="0" smtClean="0">
                <a:solidFill>
                  <a:schemeClr val="tx1"/>
                </a:solidFill>
                <a:latin typeface="Times New Roman" pitchFamily="18" charset="0"/>
                <a:ea typeface="Times New Roman" pitchFamily="18" charset="0"/>
                <a:cs typeface="Times New Roman" pitchFamily="18" charset="0"/>
              </a:rPr>
              <a:t/>
            </a:r>
            <a:br>
              <a:rPr lang="ru-RU" sz="2200" b="1" dirty="0" smtClean="0">
                <a:solidFill>
                  <a:schemeClr val="tx1"/>
                </a:solidFill>
                <a:latin typeface="Times New Roman" pitchFamily="18" charset="0"/>
                <a:ea typeface="Times New Roman" pitchFamily="18" charset="0"/>
                <a:cs typeface="Times New Roman" pitchFamily="18" charset="0"/>
              </a:rPr>
            </a:br>
            <a:r>
              <a:rPr lang="ru-RU" sz="2200" b="1" dirty="0" smtClean="0">
                <a:solidFill>
                  <a:schemeClr val="tx1"/>
                </a:solidFill>
                <a:latin typeface="Times New Roman" pitchFamily="18" charset="0"/>
                <a:ea typeface="Times New Roman" pitchFamily="18" charset="0"/>
                <a:cs typeface="Times New Roman" pitchFamily="18" charset="0"/>
              </a:rPr>
              <a:t> Спасибо за внимание!!! </a:t>
            </a:r>
            <a:r>
              <a:rPr lang="ru-RU" sz="2200" b="1" dirty="0" smtClean="0">
                <a:solidFill>
                  <a:schemeClr val="tx1"/>
                </a:solidFill>
                <a:latin typeface="Arial" pitchFamily="34" charset="0"/>
                <a:ea typeface="+mn-ea"/>
                <a:cs typeface="Arial" pitchFamily="34" charset="0"/>
              </a:rPr>
              <a:t> </a:t>
            </a:r>
            <a:br>
              <a:rPr lang="ru-RU" sz="2200" b="1" dirty="0" smtClean="0">
                <a:solidFill>
                  <a:schemeClr val="tx1"/>
                </a:solidFill>
                <a:latin typeface="Arial" pitchFamily="34" charset="0"/>
                <a:ea typeface="+mn-ea"/>
                <a:cs typeface="Arial" pitchFamily="34" charset="0"/>
              </a:rPr>
            </a:br>
            <a:endParaRPr lang="ru-RU" sz="2200" b="1"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2780928"/>
            <a:ext cx="8208912" cy="3456384"/>
          </a:xfrm>
        </p:spPr>
        <p:txBody>
          <a:bodyPr>
            <a:normAutofit/>
          </a:bodyPr>
          <a:lstStyle/>
          <a:p>
            <a:pPr algn="just">
              <a:lnSpc>
                <a:spcPct val="120000"/>
              </a:lnSpc>
              <a:spcAft>
                <a:spcPts val="600"/>
              </a:spcAft>
            </a:pPr>
            <a:r>
              <a:rPr lang="ru-RU" sz="2500" dirty="0" smtClean="0">
                <a:solidFill>
                  <a:schemeClr val="tx1"/>
                </a:solidFill>
                <a:latin typeface="Times New Roman" pitchFamily="18" charset="0"/>
                <a:cs typeface="Times New Roman" pitchFamily="18" charset="0"/>
              </a:rPr>
              <a:t>Задачи:    </a:t>
            </a:r>
            <a:br>
              <a:rPr lang="ru-RU" sz="2500" dirty="0" smtClean="0">
                <a:solidFill>
                  <a:schemeClr val="tx1"/>
                </a:solidFill>
                <a:latin typeface="Times New Roman" pitchFamily="18" charset="0"/>
                <a:cs typeface="Times New Roman" pitchFamily="18" charset="0"/>
              </a:rPr>
            </a:br>
            <a:r>
              <a:rPr lang="ru-RU" sz="2500" dirty="0" smtClean="0">
                <a:solidFill>
                  <a:schemeClr val="tx1"/>
                </a:solidFill>
                <a:latin typeface="Times New Roman" pitchFamily="18" charset="0"/>
                <a:cs typeface="Times New Roman" pitchFamily="18" charset="0"/>
              </a:rPr>
              <a:t>-знакомство с ролью огня в жизни человека: как </a:t>
            </a:r>
            <a:r>
              <a:rPr lang="ru-RU" sz="2500" dirty="0" smtClean="0">
                <a:solidFill>
                  <a:schemeClr val="tx1"/>
                </a:solidFill>
                <a:latin typeface="Times New Roman" pitchFamily="18" charset="0"/>
                <a:cs typeface="Times New Roman" pitchFamily="18" charset="0"/>
              </a:rPr>
              <a:t>положительная, </a:t>
            </a:r>
            <a:r>
              <a:rPr lang="ru-RU" sz="2500" dirty="0" smtClean="0">
                <a:solidFill>
                  <a:schemeClr val="tx1"/>
                </a:solidFill>
                <a:latin typeface="Times New Roman" pitchFamily="18" charset="0"/>
                <a:cs typeface="Times New Roman" pitchFamily="18" charset="0"/>
              </a:rPr>
              <a:t>так и </a:t>
            </a:r>
            <a:r>
              <a:rPr lang="ru-RU" sz="2500" dirty="0" smtClean="0">
                <a:solidFill>
                  <a:schemeClr val="tx1"/>
                </a:solidFill>
                <a:latin typeface="Times New Roman" pitchFamily="18" charset="0"/>
                <a:cs typeface="Times New Roman" pitchFamily="18" charset="0"/>
              </a:rPr>
              <a:t>отрицательная;</a:t>
            </a:r>
            <a:endParaRPr lang="ru-RU" sz="2500" dirty="0" smtClean="0">
              <a:solidFill>
                <a:schemeClr val="tx1"/>
              </a:solidFill>
              <a:latin typeface="Times New Roman" pitchFamily="18" charset="0"/>
              <a:cs typeface="Times New Roman" pitchFamily="18" charset="0"/>
            </a:endParaRPr>
          </a:p>
          <a:p>
            <a:pPr algn="just">
              <a:lnSpc>
                <a:spcPct val="120000"/>
              </a:lnSpc>
              <a:spcAft>
                <a:spcPts val="600"/>
              </a:spcAft>
            </a:pPr>
            <a:r>
              <a:rPr lang="ru-RU" sz="2500" dirty="0" smtClean="0">
                <a:solidFill>
                  <a:schemeClr val="tx1"/>
                </a:solidFill>
                <a:latin typeface="Times New Roman" pitchFamily="18" charset="0"/>
                <a:cs typeface="Times New Roman" pitchFamily="18" charset="0"/>
              </a:rPr>
              <a:t>-знакомство с основными причинами возникновения пожара и мерами предосторожности для его исключения;</a:t>
            </a:r>
            <a:br>
              <a:rPr lang="ru-RU" sz="2500" dirty="0" smtClean="0">
                <a:solidFill>
                  <a:schemeClr val="tx1"/>
                </a:solidFill>
                <a:latin typeface="Times New Roman" pitchFamily="18" charset="0"/>
                <a:cs typeface="Times New Roman" pitchFamily="18" charset="0"/>
              </a:rPr>
            </a:br>
            <a:r>
              <a:rPr lang="ru-RU" sz="2500" dirty="0" smtClean="0">
                <a:solidFill>
                  <a:schemeClr val="tx1"/>
                </a:solidFill>
                <a:latin typeface="Times New Roman" pitchFamily="18" charset="0"/>
                <a:cs typeface="Times New Roman" pitchFamily="18" charset="0"/>
              </a:rPr>
              <a:t>-формирование навыков в поведении при возникновении пожара.</a:t>
            </a:r>
            <a:endParaRPr lang="ru-RU" sz="2500" dirty="0">
              <a:solidFill>
                <a:schemeClr val="tx1"/>
              </a:solidFill>
              <a:latin typeface="Times New Roman" pitchFamily="18" charset="0"/>
              <a:cs typeface="Times New Roman" pitchFamily="18" charset="0"/>
            </a:endParaRPr>
          </a:p>
        </p:txBody>
      </p:sp>
      <p:sp>
        <p:nvSpPr>
          <p:cNvPr id="4" name="TextBox 3"/>
          <p:cNvSpPr txBox="1"/>
          <p:nvPr/>
        </p:nvSpPr>
        <p:spPr>
          <a:xfrm>
            <a:off x="1115616" y="620688"/>
            <a:ext cx="7272808" cy="769441"/>
          </a:xfrm>
          <a:prstGeom prst="rect">
            <a:avLst/>
          </a:prstGeom>
          <a:noFill/>
        </p:spPr>
        <p:txBody>
          <a:bodyPr wrap="square" rtlCol="0">
            <a:spAutoFit/>
          </a:bodyPr>
          <a:lstStyle/>
          <a:p>
            <a:pPr algn="ctr"/>
            <a:r>
              <a:rPr lang="ru-RU" sz="2200" b="1" dirty="0" smtClean="0">
                <a:latin typeface="Times New Roman" pitchFamily="18" charset="0"/>
                <a:cs typeface="Times New Roman" pitchFamily="18" charset="0"/>
              </a:rPr>
              <a:t>ЦЕЛЬ УРОКА - ФОРМИРОВАНИЕ НАВЫКОВ ПОЖАРНОЙ БЕЗОПАСНОСТИ</a:t>
            </a:r>
            <a:endParaRPr lang="ru-RU" sz="22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27019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Дмитрий\Downloads\картинки\634360c442ef.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60" y="476672"/>
            <a:ext cx="7992888" cy="396044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611560" y="4149080"/>
            <a:ext cx="8229600" cy="2448272"/>
          </a:xfrm>
        </p:spPr>
        <p:txBody>
          <a:bodyPr>
            <a:noAutofit/>
          </a:bodyPr>
          <a:lstStyle/>
          <a:p>
            <a:pPr algn="just"/>
            <a:r>
              <a:rPr lang="ru-RU" sz="1800" b="1" dirty="0" smtClean="0">
                <a:solidFill>
                  <a:schemeClr val="tx1"/>
                </a:solidFill>
                <a:latin typeface="Times New Roman" pitchFamily="18" charset="0"/>
                <a:cs typeface="Times New Roman" pitchFamily="18" charset="0"/>
              </a:rPr>
              <a:t/>
            </a:r>
            <a:br>
              <a:rPr lang="ru-RU" sz="1800" b="1"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
            </a:r>
            <a:br>
              <a:rPr lang="ru-RU" sz="1800" b="1"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
            </a:r>
            <a:br>
              <a:rPr lang="ru-RU" sz="1800" b="1"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
            </a:r>
            <a:br>
              <a:rPr lang="ru-RU" sz="1800" b="1"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
            </a:r>
            <a:br>
              <a:rPr lang="ru-RU" sz="1800" b="1"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
            </a:r>
            <a:br>
              <a:rPr lang="ru-RU" sz="1800" b="1"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
            </a:r>
            <a:br>
              <a:rPr lang="ru-RU" sz="1800" b="1"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Полтора миллиона лет назад человек смог подчинить себе огонь. Древний человек смог создать себя освещение, теплый дом, вкусную еду и защиту от хищников. Огонь служил незаменимым средством при изготовлении и обработке оружия и посуды. А главное - он дал человеку возможность освоения новых земель.</a:t>
            </a:r>
            <a:br>
              <a:rPr lang="ru-RU" sz="1800" b="1" dirty="0" smtClean="0">
                <a:solidFill>
                  <a:schemeClr val="tx1"/>
                </a:solidFill>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xmlns="" val="3918318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581128"/>
            <a:ext cx="8229600" cy="1584176"/>
          </a:xfrm>
        </p:spPr>
        <p:txBody>
          <a:bodyPr>
            <a:normAutofit/>
          </a:bodyPr>
          <a:lstStyle/>
          <a:p>
            <a:pPr algn="just"/>
            <a:r>
              <a:rPr lang="ru-RU" sz="2000" b="1" dirty="0" smtClean="0">
                <a:solidFill>
                  <a:schemeClr val="tx1"/>
                </a:solidFill>
                <a:latin typeface="Times New Roman" pitchFamily="18" charset="0"/>
                <a:cs typeface="Times New Roman" pitchFamily="18" charset="0"/>
              </a:rPr>
              <a:t>Жизнь современного человека невозможно представить без огня. Практически все, чем пользуются люди основано на огне. Благодаря ему в домах тепло и светло. Человек ежедневно использует энергию огня в быту. </a:t>
            </a:r>
            <a:endParaRPr lang="ru-RU" sz="2000" b="1" dirty="0">
              <a:solidFill>
                <a:schemeClr val="tx1"/>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764704"/>
            <a:ext cx="4032448" cy="3312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0" y="764704"/>
            <a:ext cx="4087812" cy="3312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4676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509120"/>
            <a:ext cx="8229600" cy="648072"/>
          </a:xfrm>
        </p:spPr>
        <p:txBody>
          <a:bodyPr>
            <a:normAutofit/>
          </a:bodyPr>
          <a:lstStyle/>
          <a:p>
            <a:pPr algn="just"/>
            <a:r>
              <a:rPr lang="ru-RU" sz="1800" b="1" dirty="0" smtClean="0">
                <a:solidFill>
                  <a:schemeClr val="tx1"/>
                </a:solidFill>
                <a:latin typeface="Times New Roman" pitchFamily="18" charset="0"/>
                <a:cs typeface="Times New Roman" pitchFamily="18" charset="0"/>
              </a:rPr>
              <a:t>Но в одно мгновение из помощника и друга огонь может превратиться в злого врага</a:t>
            </a:r>
            <a:endParaRPr lang="ru-RU" sz="1800" b="1" dirty="0">
              <a:solidFill>
                <a:schemeClr val="tx1"/>
              </a:solidFill>
              <a:latin typeface="Times New Roman" pitchFamily="18" charset="0"/>
              <a:cs typeface="Times New Roman" pitchFamily="18" charset="0"/>
            </a:endParaRPr>
          </a:p>
        </p:txBody>
      </p:sp>
      <p:pic>
        <p:nvPicPr>
          <p:cNvPr id="3074" name="Picture 2" descr="D:\Users\Дмитрий\Downloads\картинки\pozha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476672"/>
            <a:ext cx="3816424" cy="3384376"/>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55977" y="476672"/>
            <a:ext cx="4104456" cy="3384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93302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869160"/>
            <a:ext cx="8229600" cy="1066130"/>
          </a:xfrm>
        </p:spPr>
        <p:txBody>
          <a:bodyPr>
            <a:normAutofit/>
          </a:bodyPr>
          <a:lstStyle/>
          <a:p>
            <a:pPr algn="just"/>
            <a:r>
              <a:rPr lang="ru-RU" sz="1800" b="1" dirty="0" smtClean="0">
                <a:solidFill>
                  <a:schemeClr val="tx1"/>
                </a:solidFill>
                <a:latin typeface="Times New Roman" pitchFamily="18" charset="0"/>
                <a:cs typeface="Times New Roman" pitchFamily="18" charset="0"/>
              </a:rPr>
              <a:t>Пожар может случиться по разным причинам,  сегодня мы рассмотрим самые часто встречающиеся из них. Первая причина – это неосторожное обращение с огнем. </a:t>
            </a:r>
            <a:endParaRPr lang="ru-RU" sz="1800" b="1" dirty="0">
              <a:solidFill>
                <a:schemeClr val="tx1"/>
              </a:solidFill>
              <a:latin typeface="Times New Roman" pitchFamily="18" charset="0"/>
              <a:cs typeface="Times New Roman" pitchFamily="18" charset="0"/>
            </a:endParaRPr>
          </a:p>
        </p:txBody>
      </p:sp>
      <p:pic>
        <p:nvPicPr>
          <p:cNvPr id="14338" name="Picture 2" descr="C:\Users\User\Desktop\для презентации\201608290001.jpg"/>
          <p:cNvPicPr>
            <a:picLocks noChangeAspect="1" noChangeArrowheads="1"/>
          </p:cNvPicPr>
          <p:nvPr/>
        </p:nvPicPr>
        <p:blipFill>
          <a:blip r:embed="rId3" cstate="print"/>
          <a:srcRect/>
          <a:stretch>
            <a:fillRect/>
          </a:stretch>
        </p:blipFill>
        <p:spPr bwMode="auto">
          <a:xfrm>
            <a:off x="467544" y="548680"/>
            <a:ext cx="4320480" cy="4032448"/>
          </a:xfrm>
          <a:prstGeom prst="rect">
            <a:avLst/>
          </a:prstGeom>
          <a:noFill/>
        </p:spPr>
      </p:pic>
      <p:pic>
        <p:nvPicPr>
          <p:cNvPr id="14339" name="Picture 3" descr="C:\Users\User\Desktop\для презентации\fires_deadly.jpg"/>
          <p:cNvPicPr>
            <a:picLocks noChangeAspect="1" noChangeArrowheads="1"/>
          </p:cNvPicPr>
          <p:nvPr/>
        </p:nvPicPr>
        <p:blipFill>
          <a:blip r:embed="rId4" cstate="print"/>
          <a:srcRect/>
          <a:stretch>
            <a:fillRect/>
          </a:stretch>
        </p:blipFill>
        <p:spPr bwMode="auto">
          <a:xfrm>
            <a:off x="4716016" y="548680"/>
            <a:ext cx="3744416" cy="403244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5517232"/>
            <a:ext cx="7200800" cy="369332"/>
          </a:xfrm>
          <a:prstGeom prst="rect">
            <a:avLst/>
          </a:prstGeom>
          <a:noFill/>
        </p:spPr>
        <p:txBody>
          <a:bodyPr wrap="square" rtlCol="0">
            <a:spAutoFit/>
          </a:bodyPr>
          <a:lstStyle/>
          <a:p>
            <a:pPr algn="ctr"/>
            <a:r>
              <a:rPr lang="ru-RU" b="1" dirty="0" smtClean="0"/>
              <a:t>Все в порядке, я всегда так делаю!!!</a:t>
            </a:r>
            <a:endParaRPr lang="ru-RU" b="1" dirty="0"/>
          </a:p>
        </p:txBody>
      </p:sp>
      <p:pic>
        <p:nvPicPr>
          <p:cNvPr id="1027" name="Picture 3" descr="C:\Users\User\Desktop\для презентации\20200513_122243.jpg"/>
          <p:cNvPicPr>
            <a:picLocks noChangeAspect="1" noChangeArrowheads="1"/>
          </p:cNvPicPr>
          <p:nvPr/>
        </p:nvPicPr>
        <p:blipFill>
          <a:blip r:embed="rId3" cstate="print"/>
          <a:srcRect/>
          <a:stretch>
            <a:fillRect/>
          </a:stretch>
        </p:blipFill>
        <p:spPr bwMode="auto">
          <a:xfrm>
            <a:off x="1619672" y="1772816"/>
            <a:ext cx="5616624" cy="3600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467544" y="5373216"/>
            <a:ext cx="8229600" cy="936104"/>
          </a:xfrm>
        </p:spPr>
        <p:txBody>
          <a:bodyPr>
            <a:normAutofit/>
          </a:bodyPr>
          <a:lstStyle/>
          <a:p>
            <a:pPr algn="just"/>
            <a:r>
              <a:rPr lang="ru-RU" sz="1400" b="1" dirty="0" smtClean="0">
                <a:solidFill>
                  <a:schemeClr val="tx1"/>
                </a:solidFill>
                <a:latin typeface="Times New Roman" pitchFamily="18" charset="0"/>
                <a:cs typeface="Times New Roman" pitchFamily="18" charset="0"/>
              </a:rPr>
              <a:t>Избежать проблем и уберечь свое имущество возможно, </a:t>
            </a:r>
            <a:r>
              <a:rPr lang="ru-RU" sz="1400" b="1" dirty="0" err="1" smtClean="0">
                <a:solidFill>
                  <a:schemeClr val="tx1"/>
                </a:solidFill>
                <a:latin typeface="Times New Roman" pitchFamily="18" charset="0"/>
                <a:cs typeface="Times New Roman" pitchFamily="18" charset="0"/>
              </a:rPr>
              <a:t>гаджеты</a:t>
            </a:r>
            <a:r>
              <a:rPr lang="ru-RU" sz="1400" b="1" dirty="0" smtClean="0">
                <a:solidFill>
                  <a:schemeClr val="tx1"/>
                </a:solidFill>
                <a:latin typeface="Times New Roman" pitchFamily="18" charset="0"/>
                <a:cs typeface="Times New Roman" pitchFamily="18" charset="0"/>
              </a:rPr>
              <a:t> заряжать следует только в присутствии человека, а затем обязательно убрать зарядное устройство из розетки, при этом нельзя тянуть его за шнур. </a:t>
            </a:r>
            <a:endParaRPr lang="ru-RU" sz="1400" b="1" dirty="0">
              <a:solidFill>
                <a:schemeClr val="tx1"/>
              </a:solidFill>
              <a:latin typeface="Times New Roman" pitchFamily="18" charset="0"/>
              <a:cs typeface="Times New Roman" pitchFamily="18" charset="0"/>
            </a:endParaRPr>
          </a:p>
        </p:txBody>
      </p:sp>
      <p:pic>
        <p:nvPicPr>
          <p:cNvPr id="1026" name="Picture 2" descr="C:\Users\User\Desktop\для презентации\maxresdefault.jpg"/>
          <p:cNvPicPr>
            <a:picLocks noChangeAspect="1" noChangeArrowheads="1"/>
          </p:cNvPicPr>
          <p:nvPr/>
        </p:nvPicPr>
        <p:blipFill>
          <a:blip r:embed="rId3" cstate="print"/>
          <a:srcRect/>
          <a:stretch>
            <a:fillRect/>
          </a:stretch>
        </p:blipFill>
        <p:spPr bwMode="auto">
          <a:xfrm>
            <a:off x="467544" y="620688"/>
            <a:ext cx="3275856" cy="1800200"/>
          </a:xfrm>
          <a:prstGeom prst="rect">
            <a:avLst/>
          </a:prstGeom>
          <a:noFill/>
        </p:spPr>
      </p:pic>
      <p:pic>
        <p:nvPicPr>
          <p:cNvPr id="1027" name="Picture 3" descr="C:\Users\User\Desktop\для презентации\peregruzka-v-elektroseti-2.jpg"/>
          <p:cNvPicPr>
            <a:picLocks noChangeAspect="1" noChangeArrowheads="1"/>
          </p:cNvPicPr>
          <p:nvPr/>
        </p:nvPicPr>
        <p:blipFill>
          <a:blip r:embed="rId4" cstate="print"/>
          <a:srcRect/>
          <a:stretch>
            <a:fillRect/>
          </a:stretch>
        </p:blipFill>
        <p:spPr bwMode="auto">
          <a:xfrm>
            <a:off x="3707904" y="332656"/>
            <a:ext cx="5040560" cy="2376264"/>
          </a:xfrm>
          <a:prstGeom prst="rect">
            <a:avLst/>
          </a:prstGeom>
          <a:noFill/>
        </p:spPr>
      </p:pic>
      <p:pic>
        <p:nvPicPr>
          <p:cNvPr id="1028" name="Picture 4" descr="C:\Users\User\Desktop\для презентации\sgorevshaya_rozetka.jpg"/>
          <p:cNvPicPr>
            <a:picLocks noChangeAspect="1" noChangeArrowheads="1"/>
          </p:cNvPicPr>
          <p:nvPr/>
        </p:nvPicPr>
        <p:blipFill>
          <a:blip r:embed="rId5" cstate="print"/>
          <a:srcRect/>
          <a:stretch>
            <a:fillRect/>
          </a:stretch>
        </p:blipFill>
        <p:spPr bwMode="auto">
          <a:xfrm>
            <a:off x="467544" y="2420888"/>
            <a:ext cx="3816424" cy="2952328"/>
          </a:xfrm>
          <a:prstGeom prst="rect">
            <a:avLst/>
          </a:prstGeom>
          <a:noFill/>
        </p:spPr>
      </p:pic>
      <p:pic>
        <p:nvPicPr>
          <p:cNvPr id="1030" name="Picture 6" descr="C:\Users\User\Desktop\для презентации\загруженное.jpg"/>
          <p:cNvPicPr>
            <a:picLocks noChangeAspect="1" noChangeArrowheads="1"/>
          </p:cNvPicPr>
          <p:nvPr/>
        </p:nvPicPr>
        <p:blipFill>
          <a:blip r:embed="rId6" cstate="print"/>
          <a:srcRect/>
          <a:stretch>
            <a:fillRect/>
          </a:stretch>
        </p:blipFill>
        <p:spPr bwMode="auto">
          <a:xfrm>
            <a:off x="4139952" y="2708920"/>
            <a:ext cx="4608512" cy="2664296"/>
          </a:xfrm>
          <a:prstGeom prst="rect">
            <a:avLst/>
          </a:prstGeom>
          <a:noFill/>
        </p:spPr>
      </p:pic>
      <p:sp>
        <p:nvSpPr>
          <p:cNvPr id="8" name="Диагональная полоса 7"/>
          <p:cNvSpPr/>
          <p:nvPr/>
        </p:nvSpPr>
        <p:spPr>
          <a:xfrm>
            <a:off x="1115616" y="3356992"/>
            <a:ext cx="72008" cy="45719"/>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для презентации\340798_5c18617f6c4255c18617f6c462-1024x682.jpeg"/>
          <p:cNvPicPr>
            <a:picLocks noChangeAspect="1" noChangeArrowheads="1"/>
          </p:cNvPicPr>
          <p:nvPr/>
        </p:nvPicPr>
        <p:blipFill>
          <a:blip r:embed="rId3" cstate="print"/>
          <a:srcRect/>
          <a:stretch>
            <a:fillRect/>
          </a:stretch>
        </p:blipFill>
        <p:spPr bwMode="auto">
          <a:xfrm>
            <a:off x="1475656" y="836712"/>
            <a:ext cx="6048672" cy="2808312"/>
          </a:xfrm>
          <a:prstGeom prst="rect">
            <a:avLst/>
          </a:prstGeom>
          <a:noFill/>
        </p:spPr>
      </p:pic>
      <p:sp>
        <p:nvSpPr>
          <p:cNvPr id="4" name="TextBox 3"/>
          <p:cNvSpPr txBox="1"/>
          <p:nvPr/>
        </p:nvSpPr>
        <p:spPr>
          <a:xfrm>
            <a:off x="1043608" y="3717032"/>
            <a:ext cx="6624736" cy="369332"/>
          </a:xfrm>
          <a:prstGeom prst="rect">
            <a:avLst/>
          </a:prstGeom>
          <a:noFill/>
        </p:spPr>
        <p:txBody>
          <a:bodyPr wrap="square" rtlCol="0">
            <a:spAutoFit/>
          </a:bodyPr>
          <a:lstStyle/>
          <a:p>
            <a:pPr algn="ctr"/>
            <a:r>
              <a:rPr lang="ru-RU" b="1" dirty="0" smtClean="0"/>
              <a:t>Это всего лишь маленький костер который может</a:t>
            </a:r>
            <a:endParaRPr lang="ru-RU"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423</TotalTime>
  <Words>681</Words>
  <Application>Microsoft Office PowerPoint</Application>
  <PresentationFormat>Экран (4:3)</PresentationFormat>
  <Paragraphs>56</Paragraphs>
  <Slides>12</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Литейная</vt:lpstr>
      <vt:lpstr>Правила пожарной безопасности в для школьников</vt:lpstr>
      <vt:lpstr>Слайд 2</vt:lpstr>
      <vt:lpstr>       Полтора миллиона лет назад человек смог подчинить себе огонь. Древний человек смог создать себя освещение, теплый дом, вкусную еду и защиту от хищников. Огонь служил незаменимым средством при изготовлении и обработке оружия и посуды. А главное - он дал человеку возможность освоения новых земель. </vt:lpstr>
      <vt:lpstr>Жизнь современного человека невозможно представить без огня. Практически все, чем пользуются люди основано на огне. Благодаря ему в домах тепло и светло. Человек ежедневно использует энергию огня в быту. </vt:lpstr>
      <vt:lpstr>Но в одно мгновение из помощника и друга огонь может превратиться в злого врага</vt:lpstr>
      <vt:lpstr>Пожар может случиться по разным причинам,  сегодня мы рассмотрим самые часто встречающиеся из них. Первая причина – это неосторожное обращение с огнем. </vt:lpstr>
      <vt:lpstr>Слайд 7</vt:lpstr>
      <vt:lpstr>Избежать проблем и уберечь свое имущество возможно, гаджеты заряжать следует только в присутствии человека, а затем обязательно убрать зарядное устройство из розетки, при этом нельзя тянуть его за шнур. </vt:lpstr>
      <vt:lpstr>Слайд 9</vt:lpstr>
      <vt:lpstr>Слайд 10</vt:lpstr>
      <vt:lpstr>Слайд 11</vt:lpstr>
      <vt:lpstr>Отдел надзорной деятельности и профилактической работы  г. Кемерово, г. Берёзовского и Кемеровского района УНДПР  Главного управления МЧС России по Кемеровской области желает вам веселых и продуктивных летних каникул, без происшествий.    Спасибо за внимание!!!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56</cp:revision>
  <dcterms:created xsi:type="dcterms:W3CDTF">2020-05-08T09:27:20Z</dcterms:created>
  <dcterms:modified xsi:type="dcterms:W3CDTF">2020-05-13T10:14:09Z</dcterms:modified>
</cp:coreProperties>
</file>